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60" r:id="rId5"/>
    <p:sldId id="265" r:id="rId6"/>
    <p:sldId id="264" r:id="rId7"/>
    <p:sldId id="277" r:id="rId8"/>
    <p:sldId id="275" r:id="rId9"/>
    <p:sldId id="279" r:id="rId10"/>
    <p:sldId id="278" r:id="rId11"/>
    <p:sldId id="283" r:id="rId12"/>
    <p:sldId id="261" r:id="rId13"/>
    <p:sldId id="276" r:id="rId14"/>
    <p:sldId id="266" r:id="rId15"/>
    <p:sldId id="267" r:id="rId16"/>
    <p:sldId id="268" r:id="rId17"/>
    <p:sldId id="269" r:id="rId18"/>
    <p:sldId id="287" r:id="rId19"/>
    <p:sldId id="274" r:id="rId20"/>
    <p:sldId id="270" r:id="rId21"/>
    <p:sldId id="271" r:id="rId22"/>
    <p:sldId id="272" r:id="rId23"/>
    <p:sldId id="288" r:id="rId24"/>
    <p:sldId id="284" r:id="rId25"/>
    <p:sldId id="286" r:id="rId26"/>
    <p:sldId id="285" r:id="rId27"/>
    <p:sldId id="280" r:id="rId28"/>
    <p:sldId id="281" r:id="rId29"/>
    <p:sldId id="282" r:id="rId30"/>
    <p:sldId id="262" r:id="rId31"/>
    <p:sldId id="26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64" d="100"/>
          <a:sy n="64" d="100"/>
        </p:scale>
        <p:origin x="75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320AE-0E81-4EB2-BF96-E10B2D732741}" type="datetimeFigureOut">
              <a:rPr lang="en-US" smtClean="0"/>
              <a:t>1/28/2016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5240C1-C5C7-48CC-9705-CAF6288A1054}" type="slidenum">
              <a:rPr lang="en-US" smtClean="0"/>
              <a:t>‹#›</a:t>
            </a:fld>
            <a:endParaRPr lang="en-US"/>
          </a:p>
        </p:txBody>
      </p:sp>
    </p:spTree>
    <p:extLst>
      <p:ext uri="{BB962C8B-B14F-4D97-AF65-F5344CB8AC3E}">
        <p14:creationId xmlns:p14="http://schemas.microsoft.com/office/powerpoint/2010/main" val="3962372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cientificamerican.com/article/superheavy-element-117-island-of-stabilit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https://www.youtube.com/watch?v=WPA-KpldDVc</a:t>
            </a:r>
            <a:endParaRPr lang="en-US" dirty="0"/>
          </a:p>
        </p:txBody>
      </p:sp>
      <p:sp>
        <p:nvSpPr>
          <p:cNvPr id="4" name="Slide Number Placeholder 3"/>
          <p:cNvSpPr>
            <a:spLocks noGrp="1"/>
          </p:cNvSpPr>
          <p:nvPr>
            <p:ph type="sldNum" sz="quarter" idx="10"/>
          </p:nvPr>
        </p:nvSpPr>
        <p:spPr/>
        <p:txBody>
          <a:bodyPr/>
          <a:lstStyle/>
          <a:p>
            <a:fld id="{F74D3F9B-ABD9-4136-B0AF-107CC31E5775}" type="slidenum">
              <a:rPr lang="en-US" smtClean="0"/>
              <a:t>1</a:t>
            </a:fld>
            <a:endParaRPr lang="en-US"/>
          </a:p>
        </p:txBody>
      </p:sp>
    </p:spTree>
    <p:extLst>
      <p:ext uri="{BB962C8B-B14F-4D97-AF65-F5344CB8AC3E}">
        <p14:creationId xmlns:p14="http://schemas.microsoft.com/office/powerpoint/2010/main" val="47834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8593093-9679-41A5-B899-E9E917257D71}" type="slidenum">
              <a:rPr lang="en-US" smtClean="0"/>
              <a:pPr/>
              <a:t>2</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t>on the board show how it is written: 1H 4He, 12C – how many neutrons in 1H? in 12C?</a:t>
            </a:r>
          </a:p>
        </p:txBody>
      </p:sp>
    </p:spTree>
    <p:extLst>
      <p:ext uri="{BB962C8B-B14F-4D97-AF65-F5344CB8AC3E}">
        <p14:creationId xmlns:p14="http://schemas.microsoft.com/office/powerpoint/2010/main" val="139976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http://www.scientificamerican.com/article/superheavy-element-117-island-of-stability/</a:t>
            </a:r>
            <a:endParaRPr lang="en-US" dirty="0"/>
          </a:p>
        </p:txBody>
      </p:sp>
      <p:sp>
        <p:nvSpPr>
          <p:cNvPr id="4" name="Slide Number Placeholder 3"/>
          <p:cNvSpPr>
            <a:spLocks noGrp="1"/>
          </p:cNvSpPr>
          <p:nvPr>
            <p:ph type="sldNum" sz="quarter" idx="10"/>
          </p:nvPr>
        </p:nvSpPr>
        <p:spPr/>
        <p:txBody>
          <a:bodyPr/>
          <a:lstStyle/>
          <a:p>
            <a:fld id="{3BF9D512-4D0B-493E-AB15-016295984F33}" type="slidenum">
              <a:rPr lang="en-US" smtClean="0"/>
              <a:t>3</a:t>
            </a:fld>
            <a:endParaRPr lang="en-US"/>
          </a:p>
        </p:txBody>
      </p:sp>
    </p:spTree>
    <p:extLst>
      <p:ext uri="{BB962C8B-B14F-4D97-AF65-F5344CB8AC3E}">
        <p14:creationId xmlns:p14="http://schemas.microsoft.com/office/powerpoint/2010/main" val="3329547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when heating a tea kettle – DK = 0, DU = 0, Wext = 0, but Deth does not equal zero</a:t>
            </a:r>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80359A-91B8-4156-A826-06D1EE9314B5}" type="slidenum">
              <a:rPr lang="en-US">
                <a:cs typeface="Arial" charset="0"/>
              </a:rPr>
              <a:pPr fontAlgn="base">
                <a:spcBef>
                  <a:spcPct val="0"/>
                </a:spcBef>
                <a:spcAft>
                  <a:spcPct val="0"/>
                </a:spcAft>
                <a:defRPr/>
              </a:pPr>
              <a:t>5</a:t>
            </a:fld>
            <a:endParaRPr lang="en-US">
              <a:cs typeface="Arial" charset="0"/>
            </a:endParaRPr>
          </a:p>
        </p:txBody>
      </p:sp>
    </p:spTree>
    <p:extLst>
      <p:ext uri="{BB962C8B-B14F-4D97-AF65-F5344CB8AC3E}">
        <p14:creationId xmlns:p14="http://schemas.microsoft.com/office/powerpoint/2010/main" val="341126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TextEdit="1"/>
          </p:cNvSpPr>
          <p:nvPr>
            <p:ph type="sldImg"/>
          </p:nvPr>
        </p:nvSpPr>
        <p:spPr bwMode="auto">
          <a:noFill/>
          <a:ln>
            <a:solidFill>
              <a:srgbClr val="000000"/>
            </a:solidFill>
            <a:miter lim="800000"/>
            <a:headEnd/>
            <a:tailEnd/>
          </a:ln>
        </p:spPr>
      </p:sp>
      <p:sp>
        <p:nvSpPr>
          <p:cNvPr id="91138"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3484551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Would</a:t>
            </a:r>
            <a:r>
              <a:rPr lang="en-US" baseline="0" dirty="0" smtClean="0"/>
              <a:t> you like</a:t>
            </a:r>
            <a:r>
              <a:rPr lang="en-US" dirty="0" smtClean="0"/>
              <a:t> to know more? </a:t>
            </a:r>
          </a:p>
          <a:p>
            <a:r>
              <a:rPr lang="en-US" dirty="0" smtClean="0"/>
              <a:t>http://www.nasa.gov/centers/johnson/pdf/584728main_Wings-ch4b-pgs182-199.pdf</a:t>
            </a:r>
          </a:p>
          <a:p>
            <a:endParaRPr lang="en-US" dirty="0"/>
          </a:p>
        </p:txBody>
      </p:sp>
      <p:sp>
        <p:nvSpPr>
          <p:cNvPr id="4" name="Slide Number Placeholder 3"/>
          <p:cNvSpPr>
            <a:spLocks noGrp="1"/>
          </p:cNvSpPr>
          <p:nvPr>
            <p:ph type="sldNum" sz="quarter" idx="10"/>
          </p:nvPr>
        </p:nvSpPr>
        <p:spPr/>
        <p:txBody>
          <a:bodyPr/>
          <a:lstStyle/>
          <a:p>
            <a:fld id="{665240C1-C5C7-48CC-9705-CAF6288A1054}" type="slidenum">
              <a:rPr lang="en-US" smtClean="0"/>
              <a:t>12</a:t>
            </a:fld>
            <a:endParaRPr lang="en-US"/>
          </a:p>
        </p:txBody>
      </p:sp>
    </p:spTree>
    <p:extLst>
      <p:ext uri="{BB962C8B-B14F-4D97-AF65-F5344CB8AC3E}">
        <p14:creationId xmlns:p14="http://schemas.microsoft.com/office/powerpoint/2010/main" val="197234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draw on the board – latent heats of fusion, latent heat of vaporization </a:t>
            </a: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3AEF6E-6DD5-411F-AB2F-E9485048BD57}" type="slidenum">
              <a:rPr lang="en-US">
                <a:cs typeface="Arial" charset="0"/>
              </a:rPr>
              <a:pPr fontAlgn="base">
                <a:spcBef>
                  <a:spcPct val="0"/>
                </a:spcBef>
                <a:spcAft>
                  <a:spcPct val="0"/>
                </a:spcAft>
                <a:defRPr/>
              </a:pPr>
              <a:t>13</a:t>
            </a:fld>
            <a:endParaRPr lang="en-US">
              <a:cs typeface="Arial" charset="0"/>
            </a:endParaRPr>
          </a:p>
        </p:txBody>
      </p:sp>
    </p:spTree>
    <p:extLst>
      <p:ext uri="{BB962C8B-B14F-4D97-AF65-F5344CB8AC3E}">
        <p14:creationId xmlns:p14="http://schemas.microsoft.com/office/powerpoint/2010/main" val="4111764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review – you doing positive work, you doing negative work – now let’s talk about this gas – there’s a gas pressure which exerts a force </a:t>
            </a:r>
            <a:r>
              <a:rPr lang="en-US" dirty="0" err="1" smtClean="0"/>
              <a:t>Fgas</a:t>
            </a:r>
            <a:r>
              <a:rPr lang="en-US" dirty="0" smtClean="0"/>
              <a:t> – balanced by </a:t>
            </a:r>
            <a:r>
              <a:rPr lang="en-US" dirty="0" err="1" smtClean="0"/>
              <a:t>Fext</a:t>
            </a:r>
            <a:r>
              <a:rPr lang="en-US" dirty="0" smtClean="0"/>
              <a:t> – if the piston is moved to the left, external force has done positive work, gas has done negative work – how much work did the gas do? calculate using an integral – emphasize, it is always defined as work done ON the gas – PASS OUT WORK CARD – any time I say “work” stand up and we all say, “work done ON the system”</a:t>
            </a: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F29D11-426A-4C21-8DC1-0C686249552E}" type="slidenum">
              <a:rPr lang="en-US">
                <a:cs typeface="Arial" charset="0"/>
              </a:rPr>
              <a:pPr fontAlgn="base">
                <a:spcBef>
                  <a:spcPct val="0"/>
                </a:spcBef>
                <a:spcAft>
                  <a:spcPct val="0"/>
                </a:spcAft>
                <a:defRPr/>
              </a:pPr>
              <a:t>14</a:t>
            </a:fld>
            <a:endParaRPr lang="en-US">
              <a:cs typeface="Arial" charset="0"/>
            </a:endParaRPr>
          </a:p>
        </p:txBody>
      </p:sp>
    </p:spTree>
    <p:extLst>
      <p:ext uri="{BB962C8B-B14F-4D97-AF65-F5344CB8AC3E}">
        <p14:creationId xmlns:p14="http://schemas.microsoft.com/office/powerpoint/2010/main" val="424276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any time you have an integral, it’s like the area under a curve – demonstrate how the direction of integration determines the sign, and is super important</a:t>
            </a:r>
          </a:p>
        </p:txBody>
      </p:sp>
      <p:sp>
        <p:nvSpPr>
          <p:cNvPr id="26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F00C80-D228-4C45-9B47-12260A5F9584}" type="slidenum">
              <a:rPr lang="en-US">
                <a:cs typeface="Arial" charset="0"/>
              </a:rPr>
              <a:pPr fontAlgn="base">
                <a:spcBef>
                  <a:spcPct val="0"/>
                </a:spcBef>
                <a:spcAft>
                  <a:spcPct val="0"/>
                </a:spcAft>
                <a:defRPr/>
              </a:pPr>
              <a:t>15</a:t>
            </a:fld>
            <a:endParaRPr lang="en-US">
              <a:cs typeface="Arial" charset="0"/>
            </a:endParaRPr>
          </a:p>
        </p:txBody>
      </p:sp>
    </p:spTree>
    <p:extLst>
      <p:ext uri="{BB962C8B-B14F-4D97-AF65-F5344CB8AC3E}">
        <p14:creationId xmlns:p14="http://schemas.microsoft.com/office/powerpoint/2010/main" val="1855543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PAIR SHARE – first, is work going to be positive or negative? who wins? </a:t>
            </a:r>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5E1E66-C9C1-460B-99FE-0BB325D888D7}" type="slidenum">
              <a:rPr lang="en-US">
                <a:cs typeface="Arial" charset="0"/>
              </a:rPr>
              <a:pPr fontAlgn="base">
                <a:spcBef>
                  <a:spcPct val="0"/>
                </a:spcBef>
                <a:spcAft>
                  <a:spcPct val="0"/>
                </a:spcAft>
                <a:defRPr/>
              </a:pPr>
              <a:t>16</a:t>
            </a:fld>
            <a:endParaRPr lang="en-US">
              <a:cs typeface="Arial" charset="0"/>
            </a:endParaRPr>
          </a:p>
        </p:txBody>
      </p:sp>
    </p:spTree>
    <p:extLst>
      <p:ext uri="{BB962C8B-B14F-4D97-AF65-F5344CB8AC3E}">
        <p14:creationId xmlns:p14="http://schemas.microsoft.com/office/powerpoint/2010/main" val="3787087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color card check with examples, graphs and words or PAIR SHARE – give an example (word description, pV graph) when W is +, – and 0</a:t>
            </a: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9C0035-1DB2-456A-BFD2-2418F321002C}" type="slidenum">
              <a:rPr lang="en-US">
                <a:cs typeface="Arial" charset="0"/>
              </a:rPr>
              <a:pPr fontAlgn="base">
                <a:spcBef>
                  <a:spcPct val="0"/>
                </a:spcBef>
                <a:spcAft>
                  <a:spcPct val="0"/>
                </a:spcAft>
                <a:defRPr/>
              </a:pPr>
              <a:t>17</a:t>
            </a:fld>
            <a:endParaRPr lang="en-US">
              <a:cs typeface="Arial" charset="0"/>
            </a:endParaRPr>
          </a:p>
        </p:txBody>
      </p:sp>
    </p:spTree>
    <p:extLst>
      <p:ext uri="{BB962C8B-B14F-4D97-AF65-F5344CB8AC3E}">
        <p14:creationId xmlns:p14="http://schemas.microsoft.com/office/powerpoint/2010/main" val="2290531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what are the signs of Deth, Q and W? </a:t>
            </a:r>
          </a:p>
          <a:p>
            <a:pPr eaLnBrk="1" hangingPunct="1">
              <a:spcBef>
                <a:spcPct val="0"/>
              </a:spcBef>
            </a:pPr>
            <a:r>
              <a:rPr lang="en-US" smtClean="0"/>
              <a:t>how could we do this and keep it at a constant temperature? remove the insulation – then what would happen – W is +, Q is - </a:t>
            </a: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552E70-065F-49E7-8F1D-04CFE7826399}" type="slidenum">
              <a:rPr lang="en-US">
                <a:cs typeface="Arial" charset="0"/>
              </a:rPr>
              <a:pPr fontAlgn="base">
                <a:spcBef>
                  <a:spcPct val="0"/>
                </a:spcBef>
                <a:spcAft>
                  <a:spcPct val="0"/>
                </a:spcAft>
                <a:defRPr/>
              </a:pPr>
              <a:t>19</a:t>
            </a:fld>
            <a:endParaRPr lang="en-US">
              <a:cs typeface="Arial" charset="0"/>
            </a:endParaRPr>
          </a:p>
        </p:txBody>
      </p:sp>
    </p:spTree>
    <p:extLst>
      <p:ext uri="{BB962C8B-B14F-4D97-AF65-F5344CB8AC3E}">
        <p14:creationId xmlns:p14="http://schemas.microsoft.com/office/powerpoint/2010/main" val="250511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show from the integral definition - PASS OUT ISOCHORIC CARD</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946B40-9F46-48E1-BB8D-59401F324641}" type="slidenum">
              <a:rPr lang="en-US">
                <a:cs typeface="Arial" charset="0"/>
              </a:rPr>
              <a:pPr fontAlgn="base">
                <a:spcBef>
                  <a:spcPct val="0"/>
                </a:spcBef>
                <a:spcAft>
                  <a:spcPct val="0"/>
                </a:spcAft>
                <a:defRPr/>
              </a:pPr>
              <a:t>20</a:t>
            </a:fld>
            <a:endParaRPr lang="en-US">
              <a:cs typeface="Arial" charset="0"/>
            </a:endParaRPr>
          </a:p>
        </p:txBody>
      </p:sp>
    </p:spTree>
    <p:extLst>
      <p:ext uri="{BB962C8B-B14F-4D97-AF65-F5344CB8AC3E}">
        <p14:creationId xmlns:p14="http://schemas.microsoft.com/office/powerpoint/2010/main" val="398779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headEnd/>
            <a:tailEnd/>
          </a:ln>
        </p:spPr>
      </p:sp>
      <p:sp>
        <p:nvSpPr>
          <p:cNvPr id="532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pressure is constant, so it can come out of the integral – on board draw the reverse process and show that the work is +</a:t>
            </a:r>
          </a:p>
        </p:txBody>
      </p:sp>
    </p:spTree>
    <p:extLst>
      <p:ext uri="{BB962C8B-B14F-4D97-AF65-F5344CB8AC3E}">
        <p14:creationId xmlns:p14="http://schemas.microsoft.com/office/powerpoint/2010/main" val="2648884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is work here + or - ? - go through integral to get to formula </a:t>
            </a:r>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AB68AC-BC09-4515-A460-33891FB98AF5}" type="slidenum">
              <a:rPr lang="en-US">
                <a:cs typeface="Arial" charset="0"/>
              </a:rPr>
              <a:pPr fontAlgn="base">
                <a:spcBef>
                  <a:spcPct val="0"/>
                </a:spcBef>
                <a:spcAft>
                  <a:spcPct val="0"/>
                </a:spcAft>
                <a:defRPr/>
              </a:pPr>
              <a:t>22</a:t>
            </a:fld>
            <a:endParaRPr lang="en-US">
              <a:cs typeface="Arial" charset="0"/>
            </a:endParaRPr>
          </a:p>
        </p:txBody>
      </p:sp>
    </p:spTree>
    <p:extLst>
      <p:ext uri="{BB962C8B-B14F-4D97-AF65-F5344CB8AC3E}">
        <p14:creationId xmlns:p14="http://schemas.microsoft.com/office/powerpoint/2010/main" val="3304791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157365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858631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0AF2F8-0759-4F64-A600-B1C00BAEA0F0}"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338775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0AF2F8-0759-4F64-A600-B1C00BAEA0F0}"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180467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0AF2F8-0759-4F64-A600-B1C00BAEA0F0}" type="datetimeFigureOut">
              <a:rPr lang="en-US" smtClean="0"/>
              <a:t>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82788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0AF2F8-0759-4F64-A600-B1C00BAEA0F0}" type="datetimeFigureOut">
              <a:rPr lang="en-US" smtClean="0"/>
              <a:t>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48866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F2F8-0759-4F64-A600-B1C00BAEA0F0}" type="datetimeFigureOut">
              <a:rPr lang="en-US" smtClean="0"/>
              <a:t>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4208892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0AF2F8-0759-4F64-A600-B1C00BAEA0F0}"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57414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0AF2F8-0759-4F64-A600-B1C00BAEA0F0}"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3778693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137372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0AF2F8-0759-4F64-A600-B1C00BAEA0F0}"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5D1A87-6653-4860-AF37-BEE500E8BF05}" type="slidenum">
              <a:rPr lang="en-US" smtClean="0"/>
              <a:t>‹#›</a:t>
            </a:fld>
            <a:endParaRPr lang="en-US"/>
          </a:p>
        </p:txBody>
      </p:sp>
    </p:spTree>
    <p:extLst>
      <p:ext uri="{BB962C8B-B14F-4D97-AF65-F5344CB8AC3E}">
        <p14:creationId xmlns:p14="http://schemas.microsoft.com/office/powerpoint/2010/main" val="291903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0AF2F8-0759-4F64-A600-B1C00BAEA0F0}" type="datetimeFigureOut">
              <a:rPr lang="en-US" smtClean="0"/>
              <a:t>1/28/2016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D1A87-6653-4860-AF37-BEE500E8BF05}" type="slidenum">
              <a:rPr lang="en-US" smtClean="0"/>
              <a:t>‹#›</a:t>
            </a:fld>
            <a:endParaRPr lang="en-US"/>
          </a:p>
        </p:txBody>
      </p:sp>
    </p:spTree>
    <p:extLst>
      <p:ext uri="{BB962C8B-B14F-4D97-AF65-F5344CB8AC3E}">
        <p14:creationId xmlns:p14="http://schemas.microsoft.com/office/powerpoint/2010/main" val="1292112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11.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2.wmf"/></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1.wmf"/><Relationship Id="rId5" Type="http://schemas.openxmlformats.org/officeDocument/2006/relationships/oleObject" Target="../embeddings/oleObject3.bin"/><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520" y="416564"/>
            <a:ext cx="5678748" cy="6245005"/>
          </a:xfrm>
          <a:prstGeom prst="rect">
            <a:avLst/>
          </a:prstGeom>
        </p:spPr>
      </p:pic>
    </p:spTree>
    <p:extLst>
      <p:ext uri="{BB962C8B-B14F-4D97-AF65-F5344CB8AC3E}">
        <p14:creationId xmlns:p14="http://schemas.microsoft.com/office/powerpoint/2010/main" val="1230958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6"/>
          <p:cNvSpPr>
            <a:spLocks noGrp="1" noChangeArrowheads="1"/>
          </p:cNvSpPr>
          <p:nvPr>
            <p:ph type="sldNum" sz="quarter" idx="12"/>
          </p:nvPr>
        </p:nvSpPr>
        <p:spPr>
          <a:noFill/>
        </p:spPr>
        <p:txBody>
          <a:bodyPr/>
          <a:lstStyle/>
          <a:p>
            <a:fld id="{64FA1F1E-5B02-4992-9507-FBABD193684E}" type="slidenum">
              <a:rPr lang="en-US" smtClean="0"/>
              <a:pPr/>
              <a:t>2</a:t>
            </a:fld>
            <a:endParaRPr lang="en-US" smtClean="0"/>
          </a:p>
        </p:txBody>
      </p:sp>
      <p:sp>
        <p:nvSpPr>
          <p:cNvPr id="17411" name="Rectangle 4"/>
          <p:cNvSpPr>
            <a:spLocks noGrp="1" noChangeArrowheads="1"/>
          </p:cNvSpPr>
          <p:nvPr>
            <p:ph type="title"/>
          </p:nvPr>
        </p:nvSpPr>
        <p:spPr>
          <a:xfrm>
            <a:off x="3620729" y="79661"/>
            <a:ext cx="10515600" cy="1325563"/>
          </a:xfrm>
        </p:spPr>
        <p:txBody>
          <a:bodyPr/>
          <a:lstStyle/>
          <a:p>
            <a:pPr eaLnBrk="1" hangingPunct="1"/>
            <a:r>
              <a:rPr lang="en-US" dirty="0" smtClean="0">
                <a:solidFill>
                  <a:schemeClr val="bg1"/>
                </a:solidFill>
              </a:rPr>
              <a:t>Atoms and Molecules</a:t>
            </a:r>
          </a:p>
        </p:txBody>
      </p:sp>
      <p:sp>
        <p:nvSpPr>
          <p:cNvPr id="17415" name="Text Box 12"/>
          <p:cNvSpPr txBox="1">
            <a:spLocks noChangeArrowheads="1"/>
          </p:cNvSpPr>
          <p:nvPr/>
        </p:nvSpPr>
        <p:spPr bwMode="auto">
          <a:xfrm>
            <a:off x="8305800" y="3862903"/>
            <a:ext cx="3962400" cy="646331"/>
          </a:xfrm>
          <a:prstGeom prst="rect">
            <a:avLst/>
          </a:prstGeom>
          <a:noFill/>
          <a:ln w="9525">
            <a:noFill/>
            <a:miter lim="800000"/>
            <a:headEnd/>
            <a:tailEnd/>
          </a:ln>
        </p:spPr>
        <p:txBody>
          <a:bodyPr>
            <a:spAutoFit/>
          </a:bodyPr>
          <a:lstStyle/>
          <a:p>
            <a:r>
              <a:rPr lang="en-US" b="1" dirty="0">
                <a:solidFill>
                  <a:schemeClr val="bg1"/>
                </a:solidFill>
              </a:rPr>
              <a:t>Atomic </a:t>
            </a:r>
            <a:r>
              <a:rPr lang="en-US" b="1" i="1" dirty="0">
                <a:solidFill>
                  <a:schemeClr val="bg1"/>
                </a:solidFill>
              </a:rPr>
              <a:t>mass</a:t>
            </a:r>
            <a:r>
              <a:rPr lang="en-US" b="1" dirty="0">
                <a:solidFill>
                  <a:schemeClr val="bg1"/>
                </a:solidFill>
              </a:rPr>
              <a:t> number, </a:t>
            </a:r>
            <a:endParaRPr lang="en-US" b="1" dirty="0" smtClean="0">
              <a:solidFill>
                <a:schemeClr val="bg1"/>
              </a:solidFill>
            </a:endParaRPr>
          </a:p>
          <a:p>
            <a:r>
              <a:rPr lang="en-US" b="1" dirty="0" smtClean="0">
                <a:solidFill>
                  <a:schemeClr val="bg1"/>
                </a:solidFill>
              </a:rPr>
              <a:t> </a:t>
            </a:r>
            <a:r>
              <a:rPr lang="en-US" b="1" dirty="0">
                <a:solidFill>
                  <a:schemeClr val="bg1"/>
                </a:solidFill>
              </a:rPr>
              <a:t># of protons + # of neutrons</a:t>
            </a:r>
          </a:p>
        </p:txBody>
      </p:sp>
      <p:sp>
        <p:nvSpPr>
          <p:cNvPr id="17416" name="Text Box 13"/>
          <p:cNvSpPr txBox="1">
            <a:spLocks noChangeArrowheads="1"/>
          </p:cNvSpPr>
          <p:nvPr/>
        </p:nvSpPr>
        <p:spPr bwMode="auto">
          <a:xfrm>
            <a:off x="8298426" y="2442557"/>
            <a:ext cx="2438400" cy="641350"/>
          </a:xfrm>
          <a:prstGeom prst="rect">
            <a:avLst/>
          </a:prstGeom>
          <a:noFill/>
          <a:ln w="9525">
            <a:noFill/>
            <a:miter lim="800000"/>
            <a:headEnd/>
            <a:tailEnd/>
          </a:ln>
        </p:spPr>
        <p:txBody>
          <a:bodyPr wrap="square">
            <a:spAutoFit/>
          </a:bodyPr>
          <a:lstStyle/>
          <a:p>
            <a:r>
              <a:rPr lang="en-US" i="1" dirty="0">
                <a:solidFill>
                  <a:schemeClr val="bg1"/>
                </a:solidFill>
              </a:rPr>
              <a:t>Atomic number </a:t>
            </a:r>
            <a:r>
              <a:rPr lang="en-US" dirty="0">
                <a:solidFill>
                  <a:schemeClr val="bg1"/>
                </a:solidFill>
              </a:rPr>
              <a:t>is the number of protons.</a:t>
            </a:r>
          </a:p>
        </p:txBody>
      </p:sp>
      <p:cxnSp>
        <p:nvCxnSpPr>
          <p:cNvPr id="10" name="Straight Connector 9"/>
          <p:cNvCxnSpPr/>
          <p:nvPr/>
        </p:nvCxnSpPr>
        <p:spPr>
          <a:xfrm flipH="1">
            <a:off x="6351190" y="2286000"/>
            <a:ext cx="1954610" cy="585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55" y="1280941"/>
            <a:ext cx="6985000" cy="5238750"/>
          </a:xfrm>
          <a:prstGeom prst="rect">
            <a:avLst/>
          </a:prstGeom>
        </p:spPr>
      </p:pic>
    </p:spTree>
    <p:extLst>
      <p:ext uri="{BB962C8B-B14F-4D97-AF65-F5344CB8AC3E}">
        <p14:creationId xmlns:p14="http://schemas.microsoft.com/office/powerpoint/2010/main" val="110399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49" y="1094914"/>
            <a:ext cx="10413203" cy="4746830"/>
          </a:xfrm>
          <a:prstGeom prst="rect">
            <a:avLst/>
          </a:prstGeom>
        </p:spPr>
      </p:pic>
    </p:spTree>
    <p:extLst>
      <p:ext uri="{BB962C8B-B14F-4D97-AF65-F5344CB8AC3E}">
        <p14:creationId xmlns:p14="http://schemas.microsoft.com/office/powerpoint/2010/main" val="3568722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txBox="1">
            <a:spLocks noChangeArrowheads="1"/>
          </p:cNvSpPr>
          <p:nvPr/>
        </p:nvSpPr>
        <p:spPr>
          <a:xfrm>
            <a:off x="2094206" y="-359108"/>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solidFill>
                  <a:schemeClr val="bg1"/>
                </a:solidFill>
                <a:latin typeface="Arial" panose="020B0604020202020204" pitchFamily="34" charset="0"/>
                <a:cs typeface="Arial" panose="020B0604020202020204" pitchFamily="34" charset="0"/>
              </a:rPr>
              <a:t>Ideal Gas Law</a:t>
            </a:r>
            <a:endParaRPr lang="en-US" sz="40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5266279" y="783892"/>
            <a:ext cx="1885453" cy="553998"/>
          </a:xfrm>
          <a:prstGeom prst="rect">
            <a:avLst/>
          </a:prstGeom>
          <a:noFill/>
        </p:spPr>
        <p:txBody>
          <a:bodyPr wrap="none" rtlCol="0">
            <a:spAutoFit/>
          </a:bodyPr>
          <a:lstStyle/>
          <a:p>
            <a:r>
              <a:rPr lang="en-US" sz="3000" b="1" dirty="0" smtClean="0">
                <a:solidFill>
                  <a:schemeClr val="bg1"/>
                </a:solidFill>
                <a:latin typeface="Arial" panose="020B0604020202020204" pitchFamily="34" charset="0"/>
                <a:cs typeface="Arial" panose="020B0604020202020204" pitchFamily="34" charset="0"/>
              </a:rPr>
              <a:t>PV = </a:t>
            </a:r>
            <a:r>
              <a:rPr lang="en-US" sz="3000" b="1" dirty="0" err="1" smtClean="0">
                <a:solidFill>
                  <a:schemeClr val="bg1"/>
                </a:solidFill>
                <a:latin typeface="Arial" panose="020B0604020202020204" pitchFamily="34" charset="0"/>
                <a:cs typeface="Arial" panose="020B0604020202020204" pitchFamily="34" charset="0"/>
              </a:rPr>
              <a:t>nRT</a:t>
            </a:r>
            <a:endParaRPr lang="en-US" sz="30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255" y="1452255"/>
            <a:ext cx="5905500" cy="3324225"/>
          </a:xfrm>
          <a:prstGeom prst="rect">
            <a:avLst/>
          </a:prstGeom>
        </p:spPr>
      </p:pic>
      <p:sp>
        <p:nvSpPr>
          <p:cNvPr id="10" name="TextBox 9"/>
          <p:cNvSpPr txBox="1"/>
          <p:nvPr/>
        </p:nvSpPr>
        <p:spPr>
          <a:xfrm>
            <a:off x="4937570" y="4890845"/>
            <a:ext cx="3144545" cy="2308324"/>
          </a:xfrm>
          <a:prstGeom prst="rect">
            <a:avLst/>
          </a:prstGeom>
          <a:noFill/>
        </p:spPr>
        <p:txBody>
          <a:bodyPr wrap="square" rtlCol="0">
            <a:spAutoFit/>
          </a:bodyPr>
          <a:lstStyle/>
          <a:p>
            <a:r>
              <a:rPr lang="en-US" dirty="0" smtClean="0">
                <a:solidFill>
                  <a:schemeClr val="bg1"/>
                </a:solidFill>
              </a:rPr>
              <a:t>Estimate the pressure of the air in this room. Assume the dimensions are 5.00 m x 3.00 m x 2.50 m, at 20.0° C. The density of air is 1.225 kg/m</a:t>
            </a:r>
            <a:r>
              <a:rPr lang="en-US" baseline="30000" dirty="0" smtClean="0">
                <a:solidFill>
                  <a:schemeClr val="bg1"/>
                </a:solidFill>
              </a:rPr>
              <a:t>3</a:t>
            </a:r>
            <a:r>
              <a:rPr lang="en-US" dirty="0" smtClean="0">
                <a:solidFill>
                  <a:schemeClr val="bg1"/>
                </a:solidFill>
              </a:rPr>
              <a:t> The molar mass of air is 0.02900 kg/mol.</a:t>
            </a:r>
          </a:p>
          <a:p>
            <a:endParaRPr lang="en-US" dirty="0"/>
          </a:p>
        </p:txBody>
      </p:sp>
      <p:sp>
        <p:nvSpPr>
          <p:cNvPr id="2" name="TextBox 1"/>
          <p:cNvSpPr txBox="1"/>
          <p:nvPr/>
        </p:nvSpPr>
        <p:spPr>
          <a:xfrm>
            <a:off x="95966" y="3259723"/>
            <a:ext cx="3160289" cy="338554"/>
          </a:xfrm>
          <a:prstGeom prst="rect">
            <a:avLst/>
          </a:prstGeom>
          <a:noFill/>
        </p:spPr>
        <p:txBody>
          <a:bodyPr wrap="none" rtlCol="0">
            <a:spAutoFit/>
          </a:bodyPr>
          <a:lstStyle/>
          <a:p>
            <a:r>
              <a:rPr lang="en-US" sz="1600" dirty="0" smtClean="0">
                <a:solidFill>
                  <a:srgbClr val="FF0000"/>
                </a:solidFill>
              </a:rPr>
              <a:t>MAY OR MAY NOT HAVE HAPPENED</a:t>
            </a:r>
            <a:endParaRPr lang="en-US" sz="1600" dirty="0">
              <a:solidFill>
                <a:srgbClr val="FF0000"/>
              </a:solidFill>
            </a:endParaRPr>
          </a:p>
        </p:txBody>
      </p:sp>
      <p:sp>
        <p:nvSpPr>
          <p:cNvPr id="8" name="TextBox 7"/>
          <p:cNvSpPr txBox="1"/>
          <p:nvPr/>
        </p:nvSpPr>
        <p:spPr>
          <a:xfrm>
            <a:off x="9096733" y="3259723"/>
            <a:ext cx="3160289" cy="338554"/>
          </a:xfrm>
          <a:prstGeom prst="rect">
            <a:avLst/>
          </a:prstGeom>
          <a:noFill/>
        </p:spPr>
        <p:txBody>
          <a:bodyPr wrap="none" rtlCol="0">
            <a:spAutoFit/>
          </a:bodyPr>
          <a:lstStyle/>
          <a:p>
            <a:r>
              <a:rPr lang="en-US" sz="1600" dirty="0" smtClean="0">
                <a:solidFill>
                  <a:srgbClr val="FF0000"/>
                </a:solidFill>
              </a:rPr>
              <a:t>MAY OR MAY NOT HAVE HAPPENED</a:t>
            </a:r>
            <a:endParaRPr lang="en-US" sz="1600" dirty="0">
              <a:solidFill>
                <a:srgbClr val="FF0000"/>
              </a:solidFill>
            </a:endParaRPr>
          </a:p>
        </p:txBody>
      </p:sp>
    </p:spTree>
    <p:extLst>
      <p:ext uri="{BB962C8B-B14F-4D97-AF65-F5344CB8AC3E}">
        <p14:creationId xmlns:p14="http://schemas.microsoft.com/office/powerpoint/2010/main" val="65467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p:cNvSpPr>
            <a:spLocks noGrp="1"/>
          </p:cNvSpPr>
          <p:nvPr>
            <p:ph type="sldNum" sz="quarter" idx="12"/>
          </p:nvPr>
        </p:nvSpPr>
        <p:spPr/>
        <p:txBody>
          <a:bodyPr/>
          <a:lstStyle/>
          <a:p>
            <a:pPr>
              <a:defRPr/>
            </a:pPr>
            <a:fld id="{2DF6F168-5E59-419A-9104-7E414B91EF9E}" type="slidenum">
              <a:rPr lang="en-US"/>
              <a:pPr>
                <a:defRPr/>
              </a:pPr>
              <a:t>5</a:t>
            </a:fld>
            <a:endParaRPr lang="en-US"/>
          </a:p>
        </p:txBody>
      </p:sp>
      <p:sp>
        <p:nvSpPr>
          <p:cNvPr id="20482" name="Title 3"/>
          <p:cNvSpPr>
            <a:spLocks noGrp="1"/>
          </p:cNvSpPr>
          <p:nvPr>
            <p:ph type="title"/>
          </p:nvPr>
        </p:nvSpPr>
        <p:spPr/>
        <p:txBody>
          <a:bodyPr/>
          <a:lstStyle/>
          <a:p>
            <a:pPr eaLnBrk="1" hangingPunct="1"/>
            <a:r>
              <a:rPr lang="en-US" dirty="0" smtClean="0">
                <a:solidFill>
                  <a:schemeClr val="bg1"/>
                </a:solidFill>
              </a:rPr>
              <a:t>Conservation of Energy</a:t>
            </a:r>
          </a:p>
        </p:txBody>
      </p:sp>
      <p:sp>
        <p:nvSpPr>
          <p:cNvPr id="20483" name="Text Box 6"/>
          <p:cNvSpPr txBox="1">
            <a:spLocks noChangeArrowheads="1"/>
          </p:cNvSpPr>
          <p:nvPr/>
        </p:nvSpPr>
        <p:spPr bwMode="auto">
          <a:xfrm>
            <a:off x="4015959" y="1185417"/>
            <a:ext cx="2515432" cy="810478"/>
          </a:xfrm>
          <a:prstGeom prst="rect">
            <a:avLst/>
          </a:prstGeom>
          <a:noFill/>
          <a:ln w="9525">
            <a:noFill/>
            <a:miter lim="800000"/>
            <a:headEnd/>
            <a:tailEnd/>
          </a:ln>
        </p:spPr>
        <p:txBody>
          <a:bodyPr wrap="none">
            <a:spAutoFit/>
          </a:bodyPr>
          <a:lstStyle/>
          <a:p>
            <a:endParaRPr lang="en-US" sz="2800" baseline="-25000" dirty="0">
              <a:latin typeface="Calibri" pitchFamily="34" charset="0"/>
            </a:endParaRPr>
          </a:p>
          <a:p>
            <a:r>
              <a:rPr lang="en-US" sz="2800" dirty="0">
                <a:solidFill>
                  <a:schemeClr val="bg1"/>
                </a:solidFill>
                <a:latin typeface="Calibri" pitchFamily="34" charset="0"/>
              </a:rPr>
              <a:t> </a:t>
            </a:r>
            <a:r>
              <a:rPr lang="en-US" sz="2800" dirty="0">
                <a:solidFill>
                  <a:schemeClr val="bg1"/>
                </a:solidFill>
                <a:latin typeface="Symbol" pitchFamily="18" charset="2"/>
              </a:rPr>
              <a:t>D</a:t>
            </a:r>
            <a:r>
              <a:rPr lang="en-US" sz="2800" i="1" dirty="0">
                <a:solidFill>
                  <a:schemeClr val="bg1"/>
                </a:solidFill>
                <a:latin typeface="Times New Roman" pitchFamily="18" charset="0"/>
                <a:cs typeface="Times New Roman" pitchFamily="18" charset="0"/>
              </a:rPr>
              <a:t>K</a:t>
            </a:r>
            <a:r>
              <a:rPr lang="en-US" sz="2800" dirty="0">
                <a:solidFill>
                  <a:schemeClr val="bg1"/>
                </a:solidFill>
                <a:latin typeface="Calibri" pitchFamily="34" charset="0"/>
              </a:rPr>
              <a:t> + </a:t>
            </a:r>
            <a:r>
              <a:rPr lang="en-US" sz="2800" dirty="0">
                <a:solidFill>
                  <a:schemeClr val="bg1"/>
                </a:solidFill>
                <a:latin typeface="Symbol" pitchFamily="18" charset="2"/>
              </a:rPr>
              <a:t>D</a:t>
            </a:r>
            <a:r>
              <a:rPr lang="en-US" sz="2800" i="1" dirty="0">
                <a:solidFill>
                  <a:schemeClr val="bg1"/>
                </a:solidFill>
                <a:latin typeface="Times New Roman" pitchFamily="18" charset="0"/>
                <a:cs typeface="Times New Roman" pitchFamily="18" charset="0"/>
              </a:rPr>
              <a:t>U</a:t>
            </a:r>
            <a:r>
              <a:rPr lang="en-US" sz="2800" dirty="0">
                <a:solidFill>
                  <a:schemeClr val="bg1"/>
                </a:solidFill>
                <a:latin typeface="Calibri" pitchFamily="34" charset="0"/>
              </a:rPr>
              <a:t> + </a:t>
            </a:r>
            <a:r>
              <a:rPr lang="en-US" sz="2800" dirty="0" err="1">
                <a:solidFill>
                  <a:schemeClr val="bg1"/>
                </a:solidFill>
                <a:latin typeface="Symbol" pitchFamily="18" charset="2"/>
              </a:rPr>
              <a:t>D</a:t>
            </a:r>
            <a:r>
              <a:rPr lang="en-US" sz="2800" i="1" dirty="0" err="1">
                <a:solidFill>
                  <a:schemeClr val="bg1"/>
                </a:solidFill>
                <a:latin typeface="Times New Roman" pitchFamily="18" charset="0"/>
                <a:cs typeface="Times New Roman" pitchFamily="18" charset="0"/>
              </a:rPr>
              <a:t>E</a:t>
            </a:r>
            <a:r>
              <a:rPr lang="en-US" sz="2800" i="1" baseline="-25000" dirty="0" err="1">
                <a:solidFill>
                  <a:schemeClr val="bg1"/>
                </a:solidFill>
                <a:latin typeface="Times New Roman" pitchFamily="18" charset="0"/>
                <a:cs typeface="Times New Roman" pitchFamily="18" charset="0"/>
              </a:rPr>
              <a:t>th</a:t>
            </a:r>
            <a:endParaRPr lang="en-US" sz="2800" i="1" baseline="-25000" dirty="0">
              <a:solidFill>
                <a:schemeClr val="bg1"/>
              </a:solidFill>
              <a:latin typeface="Times New Roman" pitchFamily="18" charset="0"/>
              <a:cs typeface="Times New Roman" pitchFamily="18" charset="0"/>
            </a:endParaRPr>
          </a:p>
        </p:txBody>
      </p:sp>
      <p:sp>
        <p:nvSpPr>
          <p:cNvPr id="20484" name="Text Box 10"/>
          <p:cNvSpPr txBox="1">
            <a:spLocks noChangeArrowheads="1"/>
          </p:cNvSpPr>
          <p:nvPr/>
        </p:nvSpPr>
        <p:spPr bwMode="auto">
          <a:xfrm>
            <a:off x="2723025" y="1459648"/>
            <a:ext cx="1340432" cy="523220"/>
          </a:xfrm>
          <a:prstGeom prst="rect">
            <a:avLst/>
          </a:prstGeom>
          <a:noFill/>
          <a:ln w="9525">
            <a:noFill/>
            <a:miter lim="800000"/>
            <a:headEnd/>
            <a:tailEnd/>
          </a:ln>
        </p:spPr>
        <p:txBody>
          <a:bodyPr wrap="none">
            <a:spAutoFit/>
          </a:bodyPr>
          <a:lstStyle/>
          <a:p>
            <a:r>
              <a:rPr lang="en-US" sz="2800" dirty="0" err="1">
                <a:solidFill>
                  <a:schemeClr val="bg1"/>
                </a:solidFill>
                <a:latin typeface="Symbol" pitchFamily="18" charset="2"/>
              </a:rPr>
              <a:t>D</a:t>
            </a:r>
            <a:r>
              <a:rPr lang="en-US" sz="2800" i="1" dirty="0" err="1">
                <a:solidFill>
                  <a:schemeClr val="bg1"/>
                </a:solidFill>
                <a:latin typeface="Times New Roman" pitchFamily="18" charset="0"/>
                <a:cs typeface="Times New Roman" pitchFamily="18" charset="0"/>
              </a:rPr>
              <a:t>E</a:t>
            </a:r>
            <a:r>
              <a:rPr lang="en-US" sz="2800" i="1" baseline="-25000" dirty="0" err="1">
                <a:solidFill>
                  <a:schemeClr val="bg1"/>
                </a:solidFill>
                <a:latin typeface="Times New Roman" pitchFamily="18" charset="0"/>
                <a:cs typeface="Times New Roman" pitchFamily="18" charset="0"/>
              </a:rPr>
              <a:t>sys</a:t>
            </a:r>
            <a:r>
              <a:rPr lang="en-US" sz="2800" i="1" dirty="0">
                <a:solidFill>
                  <a:schemeClr val="bg1"/>
                </a:solidFill>
                <a:latin typeface="Calibri" pitchFamily="34" charset="0"/>
              </a:rPr>
              <a:t> </a:t>
            </a:r>
            <a:r>
              <a:rPr lang="en-US" sz="2800" dirty="0" smtClean="0">
                <a:solidFill>
                  <a:schemeClr val="bg1"/>
                </a:solidFill>
                <a:latin typeface="Calibri" pitchFamily="34" charset="0"/>
              </a:rPr>
              <a:t> </a:t>
            </a:r>
            <a:r>
              <a:rPr lang="en-US" sz="2800" dirty="0">
                <a:solidFill>
                  <a:schemeClr val="bg1"/>
                </a:solidFill>
                <a:latin typeface="Calibri" pitchFamily="34" charset="0"/>
              </a:rPr>
              <a:t>= </a:t>
            </a:r>
            <a:endParaRPr lang="en-US" sz="2800" i="1" baseline="-25000" dirty="0">
              <a:solidFill>
                <a:schemeClr val="bg1"/>
              </a:solidFill>
              <a:latin typeface="Times New Roman" pitchFamily="18" charset="0"/>
              <a:cs typeface="Times New Roman" pitchFamily="18" charset="0"/>
            </a:endParaRPr>
          </a:p>
        </p:txBody>
      </p:sp>
      <p:pic>
        <p:nvPicPr>
          <p:cNvPr id="20485" name="Picture 2"/>
          <p:cNvPicPr>
            <a:picLocks noChangeAspect="1" noChangeArrowheads="1"/>
          </p:cNvPicPr>
          <p:nvPr/>
        </p:nvPicPr>
        <p:blipFill>
          <a:blip r:embed="rId3" cstate="print"/>
          <a:srcRect/>
          <a:stretch>
            <a:fillRect/>
          </a:stretch>
        </p:blipFill>
        <p:spPr bwMode="auto">
          <a:xfrm>
            <a:off x="1905000" y="2819401"/>
            <a:ext cx="4038600" cy="2695575"/>
          </a:xfrm>
          <a:prstGeom prst="rect">
            <a:avLst/>
          </a:prstGeom>
          <a:noFill/>
          <a:ln w="9525">
            <a:noFill/>
            <a:miter lim="800000"/>
            <a:headEnd/>
            <a:tailEnd/>
          </a:ln>
        </p:spPr>
      </p:pic>
      <p:sp>
        <p:nvSpPr>
          <p:cNvPr id="16" name="TextBox 15"/>
          <p:cNvSpPr txBox="1">
            <a:spLocks noChangeArrowheads="1"/>
          </p:cNvSpPr>
          <p:nvPr/>
        </p:nvSpPr>
        <p:spPr bwMode="auto">
          <a:xfrm>
            <a:off x="7162801" y="2438400"/>
            <a:ext cx="1096775" cy="492443"/>
          </a:xfrm>
          <a:prstGeom prst="rect">
            <a:avLst/>
          </a:prstGeom>
          <a:noFill/>
          <a:ln w="9525">
            <a:noFill/>
            <a:miter lim="800000"/>
            <a:headEnd/>
            <a:tailEnd/>
          </a:ln>
        </p:spPr>
        <p:txBody>
          <a:bodyPr wrap="none">
            <a:spAutoFit/>
          </a:bodyPr>
          <a:lstStyle/>
          <a:p>
            <a:r>
              <a:rPr lang="en-US" sz="2600" dirty="0">
                <a:solidFill>
                  <a:schemeClr val="bg1"/>
                </a:solidFill>
                <a:latin typeface="Symbol" pitchFamily="18" charset="2"/>
              </a:rPr>
              <a:t>D</a:t>
            </a:r>
            <a:r>
              <a:rPr lang="en-US" sz="2600" i="1" dirty="0">
                <a:solidFill>
                  <a:schemeClr val="bg1"/>
                </a:solidFill>
                <a:latin typeface="Times New Roman" pitchFamily="18" charset="0"/>
                <a:cs typeface="Times New Roman" pitchFamily="18" charset="0"/>
              </a:rPr>
              <a:t>K</a:t>
            </a:r>
            <a:r>
              <a:rPr lang="en-US" sz="2600" dirty="0">
                <a:solidFill>
                  <a:schemeClr val="bg1"/>
                </a:solidFill>
                <a:latin typeface="Calibri" pitchFamily="34" charset="0"/>
              </a:rPr>
              <a:t> = 0</a:t>
            </a:r>
          </a:p>
        </p:txBody>
      </p:sp>
      <p:sp>
        <p:nvSpPr>
          <p:cNvPr id="19" name="TextBox 18"/>
          <p:cNvSpPr txBox="1">
            <a:spLocks noChangeArrowheads="1"/>
          </p:cNvSpPr>
          <p:nvPr/>
        </p:nvSpPr>
        <p:spPr bwMode="auto">
          <a:xfrm>
            <a:off x="7162801" y="2971800"/>
            <a:ext cx="1122423" cy="492443"/>
          </a:xfrm>
          <a:prstGeom prst="rect">
            <a:avLst/>
          </a:prstGeom>
          <a:noFill/>
          <a:ln w="9525">
            <a:noFill/>
            <a:miter lim="800000"/>
            <a:headEnd/>
            <a:tailEnd/>
          </a:ln>
        </p:spPr>
        <p:txBody>
          <a:bodyPr wrap="none">
            <a:spAutoFit/>
          </a:bodyPr>
          <a:lstStyle/>
          <a:p>
            <a:r>
              <a:rPr lang="en-US" sz="2600" dirty="0">
                <a:solidFill>
                  <a:schemeClr val="bg1"/>
                </a:solidFill>
                <a:latin typeface="Symbol" pitchFamily="18" charset="2"/>
              </a:rPr>
              <a:t>D</a:t>
            </a:r>
            <a:r>
              <a:rPr lang="en-US" sz="2600" i="1" dirty="0">
                <a:solidFill>
                  <a:schemeClr val="bg1"/>
                </a:solidFill>
                <a:latin typeface="Times New Roman" pitchFamily="18" charset="0"/>
                <a:cs typeface="Times New Roman" pitchFamily="18" charset="0"/>
              </a:rPr>
              <a:t>U </a:t>
            </a:r>
            <a:r>
              <a:rPr lang="en-US" sz="2600" dirty="0">
                <a:solidFill>
                  <a:schemeClr val="bg1"/>
                </a:solidFill>
                <a:latin typeface="Calibri" pitchFamily="34" charset="0"/>
              </a:rPr>
              <a:t>= 0</a:t>
            </a:r>
          </a:p>
        </p:txBody>
      </p:sp>
      <p:sp>
        <p:nvSpPr>
          <p:cNvPr id="20488" name="TextBox 21"/>
          <p:cNvSpPr txBox="1">
            <a:spLocks noChangeArrowheads="1"/>
          </p:cNvSpPr>
          <p:nvPr/>
        </p:nvSpPr>
        <p:spPr bwMode="auto">
          <a:xfrm>
            <a:off x="2438401" y="5562600"/>
            <a:ext cx="2835275" cy="369888"/>
          </a:xfrm>
          <a:prstGeom prst="rect">
            <a:avLst/>
          </a:prstGeom>
          <a:noFill/>
          <a:ln w="9525">
            <a:noFill/>
            <a:miter lim="800000"/>
            <a:headEnd/>
            <a:tailEnd/>
          </a:ln>
        </p:spPr>
        <p:txBody>
          <a:bodyPr wrap="none">
            <a:spAutoFit/>
          </a:bodyPr>
          <a:lstStyle/>
          <a:p>
            <a:r>
              <a:rPr lang="en-US">
                <a:latin typeface="Calibri" pitchFamily="34" charset="0"/>
              </a:rPr>
              <a:t>Heating water in a tea kettle</a:t>
            </a:r>
          </a:p>
        </p:txBody>
      </p:sp>
      <p:sp>
        <p:nvSpPr>
          <p:cNvPr id="23" name="TextBox 22"/>
          <p:cNvSpPr txBox="1">
            <a:spLocks noChangeArrowheads="1"/>
          </p:cNvSpPr>
          <p:nvPr/>
        </p:nvSpPr>
        <p:spPr bwMode="auto">
          <a:xfrm>
            <a:off x="7086601" y="3505200"/>
            <a:ext cx="1250663" cy="492443"/>
          </a:xfrm>
          <a:prstGeom prst="rect">
            <a:avLst/>
          </a:prstGeom>
          <a:noFill/>
          <a:ln w="9525">
            <a:noFill/>
            <a:miter lim="800000"/>
            <a:headEnd/>
            <a:tailEnd/>
          </a:ln>
        </p:spPr>
        <p:txBody>
          <a:bodyPr wrap="none">
            <a:spAutoFit/>
          </a:bodyPr>
          <a:lstStyle/>
          <a:p>
            <a:r>
              <a:rPr lang="en-US" sz="2600" dirty="0" err="1">
                <a:solidFill>
                  <a:schemeClr val="bg1"/>
                </a:solidFill>
                <a:latin typeface="Symbol" pitchFamily="18" charset="2"/>
              </a:rPr>
              <a:t>D</a:t>
            </a:r>
            <a:r>
              <a:rPr lang="en-US" sz="2600" i="1" dirty="0" err="1">
                <a:solidFill>
                  <a:schemeClr val="bg1"/>
                </a:solidFill>
                <a:latin typeface="Times New Roman" pitchFamily="18" charset="0"/>
                <a:cs typeface="Times New Roman" pitchFamily="18" charset="0"/>
              </a:rPr>
              <a:t>E</a:t>
            </a:r>
            <a:r>
              <a:rPr lang="en-US" sz="2600" i="1" baseline="-25000" dirty="0" err="1">
                <a:solidFill>
                  <a:schemeClr val="bg1"/>
                </a:solidFill>
                <a:latin typeface="Times New Roman" pitchFamily="18" charset="0"/>
                <a:cs typeface="Times New Roman" pitchFamily="18" charset="0"/>
              </a:rPr>
              <a:t>th</a:t>
            </a:r>
            <a:r>
              <a:rPr lang="en-US" sz="2600" dirty="0">
                <a:solidFill>
                  <a:schemeClr val="bg1"/>
                </a:solidFill>
                <a:latin typeface="Calibri" pitchFamily="34" charset="0"/>
              </a:rPr>
              <a:t> &gt; 0</a:t>
            </a:r>
          </a:p>
        </p:txBody>
      </p:sp>
      <p:sp>
        <p:nvSpPr>
          <p:cNvPr id="24" name="TextBox 23"/>
          <p:cNvSpPr txBox="1">
            <a:spLocks noChangeArrowheads="1"/>
          </p:cNvSpPr>
          <p:nvPr/>
        </p:nvSpPr>
        <p:spPr bwMode="auto">
          <a:xfrm>
            <a:off x="7045783" y="4023361"/>
            <a:ext cx="5146217" cy="492443"/>
          </a:xfrm>
          <a:prstGeom prst="rect">
            <a:avLst/>
          </a:prstGeom>
          <a:noFill/>
          <a:ln w="9525">
            <a:noFill/>
            <a:miter lim="800000"/>
            <a:headEnd/>
            <a:tailEnd/>
          </a:ln>
        </p:spPr>
        <p:txBody>
          <a:bodyPr wrap="none">
            <a:spAutoFit/>
          </a:bodyPr>
          <a:lstStyle/>
          <a:p>
            <a:r>
              <a:rPr lang="en-US" sz="2600" dirty="0">
                <a:solidFill>
                  <a:schemeClr val="bg1"/>
                </a:solidFill>
                <a:latin typeface="Calibri" pitchFamily="34" charset="0"/>
              </a:rPr>
              <a:t>Total energy of the system increases,</a:t>
            </a:r>
          </a:p>
        </p:txBody>
      </p:sp>
      <p:sp>
        <p:nvSpPr>
          <p:cNvPr id="25" name="TextBox 24"/>
          <p:cNvSpPr txBox="1">
            <a:spLocks noChangeArrowheads="1"/>
          </p:cNvSpPr>
          <p:nvPr/>
        </p:nvSpPr>
        <p:spPr bwMode="auto">
          <a:xfrm>
            <a:off x="7086601" y="4671694"/>
            <a:ext cx="1877309" cy="492443"/>
          </a:xfrm>
          <a:prstGeom prst="rect">
            <a:avLst/>
          </a:prstGeom>
          <a:noFill/>
          <a:ln w="9525">
            <a:noFill/>
            <a:miter lim="800000"/>
            <a:headEnd/>
            <a:tailEnd/>
          </a:ln>
        </p:spPr>
        <p:txBody>
          <a:bodyPr wrap="none">
            <a:spAutoFit/>
          </a:bodyPr>
          <a:lstStyle/>
          <a:p>
            <a:r>
              <a:rPr lang="en-US" sz="2600" dirty="0" smtClean="0">
                <a:solidFill>
                  <a:schemeClr val="bg1"/>
                </a:solidFill>
                <a:latin typeface="Calibri" pitchFamily="34" charset="0"/>
              </a:rPr>
              <a:t>But…</a:t>
            </a:r>
            <a:r>
              <a:rPr lang="en-US" sz="2600" i="1" dirty="0" err="1" smtClean="0">
                <a:solidFill>
                  <a:schemeClr val="bg1"/>
                </a:solidFill>
                <a:latin typeface="Times New Roman" pitchFamily="18" charset="0"/>
                <a:cs typeface="Times New Roman" pitchFamily="18" charset="0"/>
              </a:rPr>
              <a:t>W</a:t>
            </a:r>
            <a:r>
              <a:rPr lang="en-US" sz="2600" i="1" baseline="-25000" dirty="0" err="1" smtClean="0">
                <a:solidFill>
                  <a:schemeClr val="bg1"/>
                </a:solidFill>
                <a:latin typeface="Times New Roman" pitchFamily="18" charset="0"/>
                <a:cs typeface="Times New Roman" pitchFamily="18" charset="0"/>
              </a:rPr>
              <a:t>ext</a:t>
            </a:r>
            <a:r>
              <a:rPr lang="en-US" sz="2600" dirty="0" smtClean="0">
                <a:solidFill>
                  <a:schemeClr val="bg1"/>
                </a:solidFill>
                <a:latin typeface="Calibri" pitchFamily="34" charset="0"/>
              </a:rPr>
              <a:t> </a:t>
            </a:r>
            <a:r>
              <a:rPr lang="en-US" sz="2600" dirty="0">
                <a:solidFill>
                  <a:schemeClr val="bg1"/>
                </a:solidFill>
                <a:latin typeface="Calibri" pitchFamily="34" charset="0"/>
              </a:rPr>
              <a:t>= </a:t>
            </a:r>
            <a:r>
              <a:rPr lang="en-US" sz="2600" dirty="0" smtClean="0">
                <a:solidFill>
                  <a:schemeClr val="bg1"/>
                </a:solidFill>
                <a:latin typeface="Calibri" pitchFamily="34" charset="0"/>
              </a:rPr>
              <a:t>0</a:t>
            </a:r>
            <a:endParaRPr lang="en-US" sz="2600" dirty="0">
              <a:solidFill>
                <a:schemeClr val="bg1"/>
              </a:solidFill>
              <a:latin typeface="Calibri" pitchFamily="34" charset="0"/>
            </a:endParaRPr>
          </a:p>
        </p:txBody>
      </p:sp>
    </p:spTree>
    <p:extLst>
      <p:ext uri="{BB962C8B-B14F-4D97-AF65-F5344CB8AC3E}">
        <p14:creationId xmlns:p14="http://schemas.microsoft.com/office/powerpoint/2010/main" val="1363057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50" y="14287"/>
            <a:ext cx="9334500" cy="6829425"/>
          </a:xfrm>
          <a:prstGeom prst="rect">
            <a:avLst/>
          </a:prstGeom>
        </p:spPr>
      </p:pic>
    </p:spTree>
    <p:extLst>
      <p:ext uri="{BB962C8B-B14F-4D97-AF65-F5344CB8AC3E}">
        <p14:creationId xmlns:p14="http://schemas.microsoft.com/office/powerpoint/2010/main" val="3226546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33550" y="2002899"/>
            <a:ext cx="4657724" cy="3785652"/>
          </a:xfrm>
          <a:prstGeom prst="rect">
            <a:avLst/>
          </a:prstGeom>
          <a:noFill/>
        </p:spPr>
        <p:txBody>
          <a:bodyPr wrap="square" rtlCol="0">
            <a:spAutoFit/>
          </a:bodyPr>
          <a:lstStyle/>
          <a:p>
            <a:pPr marL="685800" indent="-685800">
              <a:buFont typeface="Arial" panose="020B0604020202020204" pitchFamily="34" charset="0"/>
              <a:buChar char="•"/>
            </a:pPr>
            <a:r>
              <a:rPr lang="en-US" sz="4800" dirty="0" smtClean="0">
                <a:solidFill>
                  <a:schemeClr val="bg1"/>
                </a:solidFill>
              </a:rPr>
              <a:t>Conduction</a:t>
            </a:r>
          </a:p>
          <a:p>
            <a:pPr marL="685800" indent="-685800">
              <a:buFont typeface="Arial" panose="020B0604020202020204" pitchFamily="34" charset="0"/>
              <a:buChar char="•"/>
            </a:pPr>
            <a:endParaRPr lang="en-US" sz="4800" dirty="0">
              <a:solidFill>
                <a:schemeClr val="bg1"/>
              </a:solidFill>
            </a:endParaRPr>
          </a:p>
          <a:p>
            <a:pPr marL="685800" indent="-685800">
              <a:buFont typeface="Arial" panose="020B0604020202020204" pitchFamily="34" charset="0"/>
              <a:buChar char="•"/>
            </a:pPr>
            <a:r>
              <a:rPr lang="en-US" sz="4800" dirty="0" smtClean="0">
                <a:solidFill>
                  <a:schemeClr val="bg1"/>
                </a:solidFill>
              </a:rPr>
              <a:t>Convection</a:t>
            </a:r>
          </a:p>
          <a:p>
            <a:pPr marL="685800" indent="-685800">
              <a:buFont typeface="Arial" panose="020B0604020202020204" pitchFamily="34" charset="0"/>
              <a:buChar char="•"/>
            </a:pPr>
            <a:endParaRPr lang="en-US" sz="4800" dirty="0">
              <a:solidFill>
                <a:schemeClr val="bg1"/>
              </a:solidFill>
            </a:endParaRPr>
          </a:p>
          <a:p>
            <a:pPr marL="685800" indent="-685800">
              <a:buFont typeface="Arial" panose="020B0604020202020204" pitchFamily="34" charset="0"/>
              <a:buChar char="•"/>
            </a:pPr>
            <a:r>
              <a:rPr lang="en-US" sz="4800" dirty="0" smtClean="0">
                <a:solidFill>
                  <a:schemeClr val="bg1"/>
                </a:solidFill>
              </a:rPr>
              <a:t>Radiation</a:t>
            </a:r>
            <a:endParaRPr lang="en-US" sz="4800" dirty="0">
              <a:solidFill>
                <a:schemeClr val="bg1"/>
              </a:solidFill>
            </a:endParaRPr>
          </a:p>
        </p:txBody>
      </p:sp>
      <p:sp>
        <p:nvSpPr>
          <p:cNvPr id="5" name="TextBox 4"/>
          <p:cNvSpPr txBox="1"/>
          <p:nvPr/>
        </p:nvSpPr>
        <p:spPr>
          <a:xfrm>
            <a:off x="1733550" y="431274"/>
            <a:ext cx="8724899" cy="830997"/>
          </a:xfrm>
          <a:prstGeom prst="rect">
            <a:avLst/>
          </a:prstGeom>
          <a:noFill/>
        </p:spPr>
        <p:txBody>
          <a:bodyPr wrap="square" rtlCol="0">
            <a:spAutoFit/>
          </a:bodyPr>
          <a:lstStyle/>
          <a:p>
            <a:r>
              <a:rPr lang="en-US" sz="4800" dirty="0" smtClean="0">
                <a:solidFill>
                  <a:schemeClr val="bg1"/>
                </a:solidFill>
              </a:rPr>
              <a:t>Let’s talk about Heat Transfer . . .</a:t>
            </a:r>
            <a:endParaRPr lang="en-US" sz="4800" dirty="0">
              <a:solidFill>
                <a:schemeClr val="bg1"/>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1574" y="2271713"/>
            <a:ext cx="3716875" cy="2719387"/>
          </a:xfrm>
          <a:prstGeom prst="rect">
            <a:avLst/>
          </a:prstGeom>
        </p:spPr>
      </p:pic>
    </p:spTree>
    <p:extLst>
      <p:ext uri="{BB962C8B-B14F-4D97-AF65-F5344CB8AC3E}">
        <p14:creationId xmlns:p14="http://schemas.microsoft.com/office/powerpoint/2010/main" val="3656345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D31F3BB5-B57D-490A-B17E-304FDB1C3A75}" type="slidenum">
              <a:rPr lang="en-US"/>
              <a:pPr>
                <a:defRPr/>
              </a:pPr>
              <a:t>8</a:t>
            </a:fld>
            <a:endParaRPr lang="en-US"/>
          </a:p>
        </p:txBody>
      </p:sp>
      <p:sp>
        <p:nvSpPr>
          <p:cNvPr id="90114" name="Rectangle 4"/>
          <p:cNvSpPr>
            <a:spLocks noGrp="1"/>
          </p:cNvSpPr>
          <p:nvPr>
            <p:ph type="title" idx="4294967295"/>
          </p:nvPr>
        </p:nvSpPr>
        <p:spPr/>
        <p:txBody>
          <a:bodyPr/>
          <a:lstStyle/>
          <a:p>
            <a:pPr eaLnBrk="1" hangingPunct="1"/>
            <a:r>
              <a:rPr lang="en-US" sz="3600"/>
              <a:t>Heat Transfer and Temperature Change</a:t>
            </a:r>
          </a:p>
        </p:txBody>
      </p:sp>
      <p:sp>
        <p:nvSpPr>
          <p:cNvPr id="90115" name="Text Box 5"/>
          <p:cNvSpPr txBox="1">
            <a:spLocks noChangeArrowheads="1"/>
          </p:cNvSpPr>
          <p:nvPr/>
        </p:nvSpPr>
        <p:spPr bwMode="auto">
          <a:xfrm>
            <a:off x="4114801" y="2971800"/>
            <a:ext cx="2466975" cy="711200"/>
          </a:xfrm>
          <a:prstGeom prst="rect">
            <a:avLst/>
          </a:prstGeom>
          <a:noFill/>
          <a:ln w="9525">
            <a:solidFill>
              <a:srgbClr val="FF9933"/>
            </a:solidFill>
            <a:miter lim="800000"/>
            <a:headEnd/>
            <a:tailEnd/>
          </a:ln>
        </p:spPr>
        <p:txBody>
          <a:bodyPr wrap="none">
            <a:spAutoFit/>
          </a:bodyPr>
          <a:lstStyle/>
          <a:p>
            <a:r>
              <a:rPr lang="en-US" sz="4000" i="1" dirty="0">
                <a:latin typeface="Times New Roman" pitchFamily="18" charset="0"/>
                <a:cs typeface="Times New Roman" pitchFamily="18" charset="0"/>
              </a:rPr>
              <a:t>Q = </a:t>
            </a:r>
            <a:r>
              <a:rPr lang="en-US" sz="4000" i="1" dirty="0" err="1">
                <a:latin typeface="Times New Roman" pitchFamily="18" charset="0"/>
                <a:cs typeface="Times New Roman" pitchFamily="18" charset="0"/>
              </a:rPr>
              <a:t>Mc</a:t>
            </a:r>
            <a:r>
              <a:rPr lang="en-US" sz="4000" i="1" dirty="0" err="1">
                <a:latin typeface="Symbol" pitchFamily="18" charset="2"/>
              </a:rPr>
              <a:t>D</a:t>
            </a:r>
            <a:r>
              <a:rPr lang="en-US" sz="4000" i="1" dirty="0" err="1">
                <a:latin typeface="Times New Roman" pitchFamily="18" charset="0"/>
                <a:cs typeface="Times New Roman" pitchFamily="18" charset="0"/>
              </a:rPr>
              <a:t>T</a:t>
            </a:r>
            <a:endParaRPr lang="en-US" sz="4000" i="1" dirty="0">
              <a:latin typeface="Times New Roman" pitchFamily="18" charset="0"/>
              <a:cs typeface="Times New Roman" pitchFamily="18" charset="0"/>
            </a:endParaRPr>
          </a:p>
        </p:txBody>
      </p:sp>
      <p:sp>
        <p:nvSpPr>
          <p:cNvPr id="122884" name="Text Box 6"/>
          <p:cNvSpPr txBox="1">
            <a:spLocks noChangeArrowheads="1"/>
          </p:cNvSpPr>
          <p:nvPr/>
        </p:nvSpPr>
        <p:spPr bwMode="auto">
          <a:xfrm>
            <a:off x="5638800" y="4122738"/>
            <a:ext cx="4343400" cy="641350"/>
          </a:xfrm>
          <a:prstGeom prst="rect">
            <a:avLst/>
          </a:prstGeom>
          <a:noFill/>
          <a:ln w="9525">
            <a:noFill/>
            <a:miter lim="800000"/>
            <a:headEnd/>
            <a:tailEnd/>
          </a:ln>
        </p:spPr>
        <p:txBody>
          <a:bodyPr>
            <a:spAutoFit/>
          </a:bodyPr>
          <a:lstStyle/>
          <a:p>
            <a:r>
              <a:rPr lang="en-US" i="1" dirty="0">
                <a:latin typeface="Times New Roman" pitchFamily="18" charset="0"/>
                <a:cs typeface="Times New Roman" pitchFamily="18" charset="0"/>
              </a:rPr>
              <a:t>c</a:t>
            </a:r>
            <a:r>
              <a:rPr lang="en-US" dirty="0"/>
              <a:t> ~ specific heat: how many J energy it takes to raise 1 kg by 1 K  (J/kg K)</a:t>
            </a:r>
          </a:p>
        </p:txBody>
      </p:sp>
      <p:sp>
        <p:nvSpPr>
          <p:cNvPr id="122885" name="Line 7"/>
          <p:cNvSpPr>
            <a:spLocks noChangeShapeType="1"/>
          </p:cNvSpPr>
          <p:nvPr/>
        </p:nvSpPr>
        <p:spPr bwMode="auto">
          <a:xfrm flipH="1" flipV="1">
            <a:off x="5791201" y="3589338"/>
            <a:ext cx="422275" cy="533400"/>
          </a:xfrm>
          <a:prstGeom prst="line">
            <a:avLst/>
          </a:prstGeom>
          <a:noFill/>
          <a:ln w="9525">
            <a:solidFill>
              <a:schemeClr val="tx1"/>
            </a:solidFill>
            <a:round/>
            <a:headEnd/>
            <a:tailEnd type="triangle" w="med" len="med"/>
          </a:ln>
        </p:spPr>
        <p:txBody>
          <a:bodyPr/>
          <a:lstStyle/>
          <a:p>
            <a:endParaRPr lang="en-US"/>
          </a:p>
        </p:txBody>
      </p:sp>
      <p:sp>
        <p:nvSpPr>
          <p:cNvPr id="122886" name="Text Box 6"/>
          <p:cNvSpPr txBox="1">
            <a:spLocks noChangeArrowheads="1"/>
          </p:cNvSpPr>
          <p:nvPr/>
        </p:nvSpPr>
        <p:spPr bwMode="auto">
          <a:xfrm>
            <a:off x="6689725" y="2133600"/>
            <a:ext cx="2412968" cy="369332"/>
          </a:xfrm>
          <a:prstGeom prst="rect">
            <a:avLst/>
          </a:prstGeom>
          <a:noFill/>
          <a:ln w="9525">
            <a:noFill/>
            <a:miter lim="800000"/>
            <a:headEnd/>
            <a:tailEnd/>
          </a:ln>
        </p:spPr>
        <p:txBody>
          <a:bodyPr wrap="none">
            <a:spAutoFit/>
          </a:bodyPr>
          <a:lstStyle/>
          <a:p>
            <a:r>
              <a:rPr lang="en-US"/>
              <a:t>temperature change (K)</a:t>
            </a:r>
          </a:p>
        </p:txBody>
      </p:sp>
      <p:sp>
        <p:nvSpPr>
          <p:cNvPr id="122887" name="Line 7"/>
          <p:cNvSpPr>
            <a:spLocks noChangeShapeType="1"/>
          </p:cNvSpPr>
          <p:nvPr/>
        </p:nvSpPr>
        <p:spPr bwMode="auto">
          <a:xfrm flipH="1">
            <a:off x="6400800" y="2630488"/>
            <a:ext cx="685800" cy="381000"/>
          </a:xfrm>
          <a:prstGeom prst="line">
            <a:avLst/>
          </a:prstGeom>
          <a:noFill/>
          <a:ln w="9525">
            <a:solidFill>
              <a:schemeClr val="tx1"/>
            </a:solidFill>
            <a:round/>
            <a:headEnd/>
            <a:tailEnd type="triangle" w="med" len="med"/>
          </a:ln>
        </p:spPr>
        <p:txBody>
          <a:bodyPr/>
          <a:lstStyle/>
          <a:p>
            <a:endParaRPr lang="en-US"/>
          </a:p>
        </p:txBody>
      </p:sp>
      <p:sp>
        <p:nvSpPr>
          <p:cNvPr id="122888" name="Text Box 8"/>
          <p:cNvSpPr txBox="1">
            <a:spLocks noChangeArrowheads="1"/>
          </p:cNvSpPr>
          <p:nvPr/>
        </p:nvSpPr>
        <p:spPr bwMode="auto">
          <a:xfrm>
            <a:off x="3565526" y="4572000"/>
            <a:ext cx="1844675" cy="641350"/>
          </a:xfrm>
          <a:prstGeom prst="rect">
            <a:avLst/>
          </a:prstGeom>
          <a:noFill/>
          <a:ln w="9525">
            <a:noFill/>
            <a:miter lim="800000"/>
            <a:headEnd/>
            <a:tailEnd/>
          </a:ln>
        </p:spPr>
        <p:txBody>
          <a:bodyPr>
            <a:spAutoFit/>
          </a:bodyPr>
          <a:lstStyle/>
          <a:p>
            <a:r>
              <a:rPr lang="en-US"/>
              <a:t>mass of the substance (kg)</a:t>
            </a:r>
          </a:p>
        </p:txBody>
      </p:sp>
      <p:sp>
        <p:nvSpPr>
          <p:cNvPr id="122889" name="Line 9"/>
          <p:cNvSpPr>
            <a:spLocks noChangeShapeType="1"/>
          </p:cNvSpPr>
          <p:nvPr/>
        </p:nvSpPr>
        <p:spPr bwMode="auto">
          <a:xfrm flipV="1">
            <a:off x="4495800" y="3697288"/>
            <a:ext cx="762000" cy="914400"/>
          </a:xfrm>
          <a:prstGeom prst="line">
            <a:avLst/>
          </a:prstGeom>
          <a:noFill/>
          <a:ln w="9525">
            <a:solidFill>
              <a:schemeClr val="tx1"/>
            </a:solidFill>
            <a:round/>
            <a:headEnd/>
            <a:tailEnd type="triangle" w="med" len="med"/>
          </a:ln>
        </p:spPr>
        <p:txBody>
          <a:bodyPr/>
          <a:lstStyle/>
          <a:p>
            <a:endParaRPr lang="en-US"/>
          </a:p>
        </p:txBody>
      </p:sp>
      <p:sp>
        <p:nvSpPr>
          <p:cNvPr id="122890" name="Text Box 10"/>
          <p:cNvSpPr txBox="1">
            <a:spLocks noChangeArrowheads="1"/>
          </p:cNvSpPr>
          <p:nvPr/>
        </p:nvSpPr>
        <p:spPr bwMode="auto">
          <a:xfrm>
            <a:off x="2971800" y="2401888"/>
            <a:ext cx="1975092" cy="369332"/>
          </a:xfrm>
          <a:prstGeom prst="rect">
            <a:avLst/>
          </a:prstGeom>
          <a:noFill/>
          <a:ln w="9525">
            <a:noFill/>
            <a:miter lim="800000"/>
            <a:headEnd/>
            <a:tailEnd/>
          </a:ln>
        </p:spPr>
        <p:txBody>
          <a:bodyPr wrap="none">
            <a:spAutoFit/>
          </a:bodyPr>
          <a:lstStyle/>
          <a:p>
            <a:r>
              <a:rPr lang="en-US"/>
              <a:t>heat transferred (J)</a:t>
            </a:r>
          </a:p>
        </p:txBody>
      </p:sp>
      <p:sp>
        <p:nvSpPr>
          <p:cNvPr id="122891" name="Line 11"/>
          <p:cNvSpPr>
            <a:spLocks noChangeShapeType="1"/>
          </p:cNvSpPr>
          <p:nvPr/>
        </p:nvSpPr>
        <p:spPr bwMode="auto">
          <a:xfrm>
            <a:off x="3733800" y="2927350"/>
            <a:ext cx="457200" cy="3048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116714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89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8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88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28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885" grpId="0" animBg="1"/>
      <p:bldP spid="122886" grpId="0"/>
      <p:bldP spid="122887" grpId="0" animBg="1"/>
      <p:bldP spid="122888" grpId="0"/>
      <p:bldP spid="122889" grpId="0" animBg="1"/>
      <p:bldP spid="122890" grpId="0"/>
      <p:bldP spid="12289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323044" y="742950"/>
            <a:ext cx="7545912" cy="553998"/>
          </a:xfrm>
          <a:prstGeom prst="rect">
            <a:avLst/>
          </a:prstGeom>
          <a:noFill/>
        </p:spPr>
        <p:txBody>
          <a:bodyPr wrap="none" rtlCol="0">
            <a:spAutoFit/>
          </a:bodyPr>
          <a:lstStyle/>
          <a:p>
            <a:r>
              <a:rPr lang="en-US" sz="3000" dirty="0" smtClean="0">
                <a:solidFill>
                  <a:schemeClr val="bg1"/>
                </a:solidFill>
              </a:rPr>
              <a:t>Heat Shield: Conduction, Convection, Radiation</a:t>
            </a:r>
            <a:endParaRPr lang="en-US" sz="3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2698" y="1495425"/>
            <a:ext cx="7141101" cy="4726975"/>
          </a:xfrm>
          <a:prstGeom prst="rect">
            <a:avLst/>
          </a:prstGeom>
        </p:spPr>
      </p:pic>
    </p:spTree>
    <p:extLst>
      <p:ext uri="{BB962C8B-B14F-4D97-AF65-F5344CB8AC3E}">
        <p14:creationId xmlns:p14="http://schemas.microsoft.com/office/powerpoint/2010/main" val="3770279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347912" y="1112609"/>
            <a:ext cx="7820025" cy="5262979"/>
          </a:xfrm>
          <a:prstGeom prst="rect">
            <a:avLst/>
          </a:prstGeom>
          <a:noFill/>
        </p:spPr>
        <p:txBody>
          <a:bodyPr wrap="square" rtlCol="0">
            <a:spAutoFit/>
          </a:bodyPr>
          <a:lstStyle/>
          <a:p>
            <a:r>
              <a:rPr lang="en-US" sz="3000" dirty="0">
                <a:solidFill>
                  <a:schemeClr val="bg1"/>
                </a:solidFill>
                <a:latin typeface="Lucida Sans Unicode" panose="020B0602030504020204" pitchFamily="34" charset="0"/>
                <a:cs typeface="Lucida Sans Unicode" panose="020B0602030504020204" pitchFamily="34" charset="0"/>
              </a:rPr>
              <a:t>The Space Shuttle design </a:t>
            </a:r>
            <a:r>
              <a:rPr lang="en-US" dirty="0">
                <a:solidFill>
                  <a:schemeClr val="bg1"/>
                </a:solidFill>
                <a:latin typeface="Lucida Sans Unicode" panose="020B0602030504020204" pitchFamily="34" charset="0"/>
                <a:cs typeface="Lucida Sans Unicode" panose="020B0602030504020204" pitchFamily="34" charset="0"/>
              </a:rPr>
              <a:t>presented many thermal insulation challenges. The system not only had to perform well, it had to integrate with other subsystems. The Orbiter’s surfaces were exposed to </a:t>
            </a:r>
            <a:r>
              <a:rPr lang="en-US" dirty="0" smtClean="0">
                <a:solidFill>
                  <a:schemeClr val="bg1"/>
                </a:solidFill>
                <a:latin typeface="Lucida Sans Unicode" panose="020B0602030504020204" pitchFamily="34" charset="0"/>
                <a:cs typeface="Lucida Sans Unicode" panose="020B0602030504020204" pitchFamily="34" charset="0"/>
              </a:rPr>
              <a:t>exceedingly </a:t>
            </a:r>
            <a:r>
              <a:rPr lang="en-US" dirty="0">
                <a:solidFill>
                  <a:schemeClr val="bg1"/>
                </a:solidFill>
                <a:latin typeface="Lucida Sans Unicode" panose="020B0602030504020204" pitchFamily="34" charset="0"/>
                <a:cs typeface="Lucida Sans Unicode" panose="020B0602030504020204" pitchFamily="34" charset="0"/>
              </a:rPr>
              <a:t>high temperatures and needed reusable, lightweight, low-cost </a:t>
            </a:r>
            <a:r>
              <a:rPr lang="en-US" dirty="0" smtClean="0">
                <a:solidFill>
                  <a:schemeClr val="bg1"/>
                </a:solidFill>
                <a:latin typeface="Lucida Sans Unicode" panose="020B0602030504020204" pitchFamily="34" charset="0"/>
                <a:cs typeface="Lucida Sans Unicode" panose="020B0602030504020204" pitchFamily="34" charset="0"/>
              </a:rPr>
              <a:t>thermal protection</a:t>
            </a:r>
            <a:r>
              <a:rPr lang="en-US" dirty="0">
                <a:solidFill>
                  <a:schemeClr val="bg1"/>
                </a:solidFill>
                <a:latin typeface="Lucida Sans Unicode" panose="020B0602030504020204" pitchFamily="34" charset="0"/>
                <a:cs typeface="Lucida Sans Unicode" panose="020B0602030504020204" pitchFamily="34" charset="0"/>
              </a:rPr>
              <a:t>. The vehicle also required low vulnerability to orbital debris and minimal thermal conductivity. NASA decided to bond the Orbiter’s thermal protection directly to its aluminum skin, which presented an additional challenge. </a:t>
            </a:r>
            <a:endParaRPr lang="en-US" dirty="0" smtClean="0">
              <a:solidFill>
                <a:schemeClr val="bg1"/>
              </a:solidFill>
              <a:latin typeface="Lucida Sans Unicode" panose="020B0602030504020204" pitchFamily="34" charset="0"/>
              <a:cs typeface="Lucida Sans Unicode" panose="020B0602030504020204" pitchFamily="34" charset="0"/>
            </a:endParaRPr>
          </a:p>
          <a:p>
            <a:endParaRPr lang="en-US" dirty="0">
              <a:solidFill>
                <a:schemeClr val="bg1"/>
              </a:solidFill>
              <a:latin typeface="Lucida Sans Unicode" panose="020B0602030504020204" pitchFamily="34" charset="0"/>
              <a:cs typeface="Lucida Sans Unicode" panose="020B0602030504020204" pitchFamily="34" charset="0"/>
            </a:endParaRPr>
          </a:p>
          <a:p>
            <a:r>
              <a:rPr lang="en-US" dirty="0" smtClean="0">
                <a:solidFill>
                  <a:schemeClr val="bg1"/>
                </a:solidFill>
                <a:latin typeface="Lucida Sans Unicode" panose="020B0602030504020204" pitchFamily="34" charset="0"/>
                <a:cs typeface="Lucida Sans Unicode" panose="020B0602030504020204" pitchFamily="34" charset="0"/>
              </a:rPr>
              <a:t>The </a:t>
            </a:r>
            <a:r>
              <a:rPr lang="en-US" dirty="0">
                <a:solidFill>
                  <a:schemeClr val="bg1"/>
                </a:solidFill>
                <a:latin typeface="Lucida Sans Unicode" panose="020B0602030504020204" pitchFamily="34" charset="0"/>
                <a:cs typeface="Lucida Sans Unicode" panose="020B0602030504020204" pitchFamily="34" charset="0"/>
              </a:rPr>
              <a:t>External Tank required insulation to maintain the cryogenic fuels, liquid hydrogen, and liquid oxygen as well as to provide additional structural integrity through launch and after release from the Orbiter</a:t>
            </a:r>
            <a:r>
              <a:rPr lang="en-US" dirty="0" smtClean="0">
                <a:solidFill>
                  <a:schemeClr val="bg1"/>
                </a:solidFill>
                <a:latin typeface="Lucida Sans Unicode" panose="020B0602030504020204" pitchFamily="34" charset="0"/>
                <a:cs typeface="Lucida Sans Unicode" panose="020B0602030504020204" pitchFamily="34" charset="0"/>
              </a:rPr>
              <a:t>. </a:t>
            </a:r>
            <a:r>
              <a:rPr lang="en-US" dirty="0">
                <a:solidFill>
                  <a:schemeClr val="bg1"/>
                </a:solidFill>
                <a:latin typeface="Lucida Sans Unicode" panose="020B0602030504020204" pitchFamily="34" charset="0"/>
                <a:cs typeface="Lucida Sans Unicode" panose="020B0602030504020204" pitchFamily="34" charset="0"/>
              </a:rPr>
              <a:t>The challenge and solutions that NASA discovered through tests and flight experience represent innovations that will carry into the next generation of space programs</a:t>
            </a:r>
            <a:r>
              <a:rPr lang="en-US" dirty="0" smtClean="0">
                <a:solidFill>
                  <a:schemeClr val="bg1"/>
                </a:solidFill>
                <a:latin typeface="Lucida Sans Unicode" panose="020B0602030504020204" pitchFamily="34" charset="0"/>
                <a:cs typeface="Lucida Sans Unicode" panose="020B0602030504020204" pitchFamily="34" charset="0"/>
              </a:rPr>
              <a:t>.</a:t>
            </a:r>
          </a:p>
          <a:p>
            <a:endParaRPr lang="en-US" dirty="0">
              <a:solidFill>
                <a:schemeClr val="bg1"/>
              </a:solidFill>
              <a:latin typeface="Lucida Sans Unicode" panose="020B0602030504020204" pitchFamily="34" charset="0"/>
              <a:cs typeface="Lucida Sans Unicode" panose="020B0602030504020204" pitchFamily="34" charset="0"/>
            </a:endParaRPr>
          </a:p>
          <a:p>
            <a:r>
              <a:rPr lang="en-US" dirty="0" smtClean="0">
                <a:solidFill>
                  <a:schemeClr val="bg1"/>
                </a:solidFill>
                <a:latin typeface="Lucida Sans Unicode" panose="020B0602030504020204" pitchFamily="34" charset="0"/>
                <a:cs typeface="Lucida Sans Unicode" panose="020B0602030504020204" pitchFamily="34" charset="0"/>
              </a:rPr>
              <a:t>- NASA</a:t>
            </a:r>
            <a:endParaRPr lang="en-US" dirty="0">
              <a:solidFill>
                <a:schemeClr val="bg1"/>
              </a:solidFill>
              <a:latin typeface="Lucida Sans Unicode" panose="020B0602030504020204" pitchFamily="34" charset="0"/>
              <a:cs typeface="Lucida Sans Unicode" panose="020B0602030504020204" pitchFamily="34" charset="0"/>
            </a:endParaRPr>
          </a:p>
          <a:p>
            <a:endParaRPr lang="en-US" dirty="0"/>
          </a:p>
        </p:txBody>
      </p:sp>
    </p:spTree>
    <p:extLst>
      <p:ext uri="{BB962C8B-B14F-4D97-AF65-F5344CB8AC3E}">
        <p14:creationId xmlns:p14="http://schemas.microsoft.com/office/powerpoint/2010/main" val="1603345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0"/>
            <a:ext cx="5486400" cy="6858000"/>
          </a:xfrm>
          <a:prstGeom prst="rect">
            <a:avLst/>
          </a:prstGeom>
        </p:spPr>
      </p:pic>
    </p:spTree>
    <p:extLst>
      <p:ext uri="{BB962C8B-B14F-4D97-AF65-F5344CB8AC3E}">
        <p14:creationId xmlns:p14="http://schemas.microsoft.com/office/powerpoint/2010/main" val="1724813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8400" y="840984"/>
            <a:ext cx="9315199" cy="5176032"/>
          </a:xfrm>
          <a:prstGeom prst="rect">
            <a:avLst/>
          </a:prstGeom>
        </p:spPr>
      </p:pic>
    </p:spTree>
    <p:extLst>
      <p:ext uri="{BB962C8B-B14F-4D97-AF65-F5344CB8AC3E}">
        <p14:creationId xmlns:p14="http://schemas.microsoft.com/office/powerpoint/2010/main" val="1182808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9B4FC629-BAB9-4F2D-912A-E1DD524AC62A}" type="slidenum">
              <a:rPr lang="en-US"/>
              <a:pPr>
                <a:defRPr/>
              </a:pPr>
              <a:t>13</a:t>
            </a:fld>
            <a:endParaRPr lang="en-US"/>
          </a:p>
        </p:txBody>
      </p:sp>
      <p:sp>
        <p:nvSpPr>
          <p:cNvPr id="96258" name="Title 1"/>
          <p:cNvSpPr>
            <a:spLocks noGrp="1"/>
          </p:cNvSpPr>
          <p:nvPr>
            <p:ph type="title"/>
          </p:nvPr>
        </p:nvSpPr>
        <p:spPr/>
        <p:txBody>
          <a:bodyPr/>
          <a:lstStyle/>
          <a:p>
            <a:pPr eaLnBrk="1" hangingPunct="1"/>
            <a:r>
              <a:rPr lang="en-US" smtClean="0"/>
              <a:t>Heat Transfer and Phase Change</a:t>
            </a:r>
          </a:p>
        </p:txBody>
      </p:sp>
      <p:sp>
        <p:nvSpPr>
          <p:cNvPr id="96259" name="Text Box 3"/>
          <p:cNvSpPr txBox="1">
            <a:spLocks noChangeArrowheads="1"/>
          </p:cNvSpPr>
          <p:nvPr/>
        </p:nvSpPr>
        <p:spPr bwMode="auto">
          <a:xfrm>
            <a:off x="2117726" y="1636713"/>
            <a:ext cx="7864475" cy="641350"/>
          </a:xfrm>
          <a:prstGeom prst="rect">
            <a:avLst/>
          </a:prstGeom>
          <a:noFill/>
          <a:ln w="9525">
            <a:noFill/>
            <a:miter lim="800000"/>
            <a:headEnd/>
            <a:tailEnd/>
          </a:ln>
        </p:spPr>
        <p:txBody>
          <a:bodyPr>
            <a:spAutoFit/>
          </a:bodyPr>
          <a:lstStyle/>
          <a:p>
            <a:r>
              <a:rPr lang="en-US"/>
              <a:t>Thermal energy can change </a:t>
            </a:r>
            <a:r>
              <a:rPr lang="en-US" i="1"/>
              <a:t>without</a:t>
            </a:r>
            <a:r>
              <a:rPr lang="en-US"/>
              <a:t> a change in temperature when the phase of the substance changes.</a:t>
            </a:r>
          </a:p>
        </p:txBody>
      </p:sp>
      <p:pic>
        <p:nvPicPr>
          <p:cNvPr id="96260" name="Picture 4" descr="17-17"/>
          <p:cNvPicPr>
            <a:picLocks noChangeAspect="1" noChangeArrowheads="1"/>
          </p:cNvPicPr>
          <p:nvPr/>
        </p:nvPicPr>
        <p:blipFill>
          <a:blip r:embed="rId3" cstate="print"/>
          <a:srcRect/>
          <a:stretch>
            <a:fillRect/>
          </a:stretch>
        </p:blipFill>
        <p:spPr bwMode="auto">
          <a:xfrm>
            <a:off x="1905000" y="3165476"/>
            <a:ext cx="3733800" cy="3051175"/>
          </a:xfrm>
          <a:prstGeom prst="rect">
            <a:avLst/>
          </a:prstGeom>
          <a:noFill/>
          <a:ln w="9525">
            <a:noFill/>
            <a:miter lim="800000"/>
            <a:headEnd/>
            <a:tailEnd/>
          </a:ln>
        </p:spPr>
      </p:pic>
      <p:sp>
        <p:nvSpPr>
          <p:cNvPr id="59397" name="Text Box 5"/>
          <p:cNvSpPr txBox="1">
            <a:spLocks noChangeArrowheads="1"/>
          </p:cNvSpPr>
          <p:nvPr/>
        </p:nvSpPr>
        <p:spPr bwMode="auto">
          <a:xfrm>
            <a:off x="6629401" y="3521076"/>
            <a:ext cx="872355" cy="584775"/>
          </a:xfrm>
          <a:prstGeom prst="rect">
            <a:avLst/>
          </a:prstGeom>
          <a:noFill/>
          <a:ln w="9525">
            <a:noFill/>
            <a:miter lim="800000"/>
            <a:headEnd/>
            <a:tailEnd/>
          </a:ln>
        </p:spPr>
        <p:txBody>
          <a:bodyPr wrap="none">
            <a:spAutoFit/>
          </a:bodyPr>
          <a:lstStyle/>
          <a:p>
            <a:r>
              <a:rPr lang="en-US" sz="3200" i="1" dirty="0">
                <a:latin typeface="Times New Roman" pitchFamily="18" charset="0"/>
                <a:cs typeface="Times New Roman" pitchFamily="18" charset="0"/>
              </a:rPr>
              <a:t>Q</a:t>
            </a:r>
            <a:r>
              <a:rPr lang="en-US" sz="3200" dirty="0"/>
              <a:t> = </a:t>
            </a:r>
          </a:p>
        </p:txBody>
      </p:sp>
      <p:sp>
        <p:nvSpPr>
          <p:cNvPr id="59398" name="Text Box 6"/>
          <p:cNvSpPr txBox="1">
            <a:spLocks noChangeArrowheads="1"/>
          </p:cNvSpPr>
          <p:nvPr/>
        </p:nvSpPr>
        <p:spPr bwMode="auto">
          <a:xfrm>
            <a:off x="7635876" y="3200400"/>
            <a:ext cx="1116011" cy="1077218"/>
          </a:xfrm>
          <a:prstGeom prst="rect">
            <a:avLst/>
          </a:prstGeom>
          <a:noFill/>
          <a:ln w="9525">
            <a:noFill/>
            <a:miter lim="800000"/>
            <a:headEnd/>
            <a:tailEnd/>
          </a:ln>
        </p:spPr>
        <p:txBody>
          <a:bodyPr wrap="none">
            <a:spAutoFit/>
          </a:bodyPr>
          <a:lstStyle/>
          <a:p>
            <a:r>
              <a:rPr lang="en-US" sz="3200" dirty="0"/>
              <a:t>±</a:t>
            </a:r>
            <a:r>
              <a:rPr lang="en-US" sz="3200" i="1" dirty="0" err="1">
                <a:latin typeface="Times New Roman" pitchFamily="18" charset="0"/>
                <a:cs typeface="Times New Roman" pitchFamily="18" charset="0"/>
              </a:rPr>
              <a:t>ML</a:t>
            </a:r>
            <a:r>
              <a:rPr lang="en-US" sz="3200" i="1" baseline="-25000" dirty="0" err="1">
                <a:latin typeface="Times New Roman" pitchFamily="18" charset="0"/>
                <a:cs typeface="Times New Roman" pitchFamily="18" charset="0"/>
              </a:rPr>
              <a:t>f</a:t>
            </a:r>
            <a:endParaRPr lang="en-US" sz="3200" i="1" baseline="-25000" dirty="0">
              <a:latin typeface="Times New Roman" pitchFamily="18" charset="0"/>
              <a:cs typeface="Times New Roman" pitchFamily="18" charset="0"/>
            </a:endParaRPr>
          </a:p>
          <a:p>
            <a:r>
              <a:rPr lang="en-US" sz="3200" dirty="0"/>
              <a:t>±</a:t>
            </a:r>
            <a:r>
              <a:rPr lang="en-US" sz="3200" i="1" dirty="0" err="1">
                <a:latin typeface="Times New Roman" pitchFamily="18" charset="0"/>
                <a:cs typeface="Times New Roman" pitchFamily="18" charset="0"/>
              </a:rPr>
              <a:t>ML</a:t>
            </a:r>
            <a:r>
              <a:rPr lang="en-US" sz="3200" i="1" baseline="-25000" dirty="0" err="1">
                <a:latin typeface="Times New Roman" pitchFamily="18" charset="0"/>
                <a:cs typeface="Times New Roman" pitchFamily="18" charset="0"/>
              </a:rPr>
              <a:t>v</a:t>
            </a:r>
            <a:endParaRPr lang="en-US" sz="3200" i="1" baseline="-25000" dirty="0">
              <a:latin typeface="Times New Roman" pitchFamily="18" charset="0"/>
              <a:cs typeface="Times New Roman" pitchFamily="18" charset="0"/>
            </a:endParaRPr>
          </a:p>
        </p:txBody>
      </p:sp>
      <p:sp>
        <p:nvSpPr>
          <p:cNvPr id="59399" name="AutoShape 7"/>
          <p:cNvSpPr>
            <a:spLocks/>
          </p:cNvSpPr>
          <p:nvPr/>
        </p:nvSpPr>
        <p:spPr bwMode="auto">
          <a:xfrm>
            <a:off x="7483475" y="3276600"/>
            <a:ext cx="152400" cy="1066800"/>
          </a:xfrm>
          <a:prstGeom prst="leftBrace">
            <a:avLst>
              <a:gd name="adj1" fmla="val 58333"/>
              <a:gd name="adj2" fmla="val 50000"/>
            </a:avLst>
          </a:prstGeom>
          <a:noFill/>
          <a:ln w="28575">
            <a:solidFill>
              <a:schemeClr val="tx1"/>
            </a:solidFill>
            <a:round/>
            <a:headEnd/>
            <a:tailEnd/>
          </a:ln>
        </p:spPr>
        <p:txBody>
          <a:bodyPr wrap="none" anchor="ctr"/>
          <a:lstStyle/>
          <a:p>
            <a:endParaRPr lang="en-US"/>
          </a:p>
        </p:txBody>
      </p:sp>
      <p:sp>
        <p:nvSpPr>
          <p:cNvPr id="89096" name="Text Box 8"/>
          <p:cNvSpPr txBox="1">
            <a:spLocks noChangeArrowheads="1"/>
          </p:cNvSpPr>
          <p:nvPr/>
        </p:nvSpPr>
        <p:spPr bwMode="auto">
          <a:xfrm>
            <a:off x="8366126" y="2286000"/>
            <a:ext cx="2301875" cy="641350"/>
          </a:xfrm>
          <a:prstGeom prst="rect">
            <a:avLst/>
          </a:prstGeom>
          <a:noFill/>
          <a:ln w="9525">
            <a:noFill/>
            <a:miter lim="800000"/>
            <a:headEnd/>
            <a:tailEnd/>
          </a:ln>
        </p:spPr>
        <p:txBody>
          <a:bodyPr>
            <a:spAutoFit/>
          </a:bodyPr>
          <a:lstStyle/>
          <a:p>
            <a:r>
              <a:rPr lang="en-US"/>
              <a:t>Latent heat of fusion (J/kg)</a:t>
            </a:r>
          </a:p>
        </p:txBody>
      </p:sp>
      <p:sp>
        <p:nvSpPr>
          <p:cNvPr id="89097" name="Line 9"/>
          <p:cNvSpPr>
            <a:spLocks noChangeShapeType="1"/>
          </p:cNvSpPr>
          <p:nvPr/>
        </p:nvSpPr>
        <p:spPr bwMode="auto">
          <a:xfrm flipH="1">
            <a:off x="8610600" y="2895600"/>
            <a:ext cx="533400" cy="381000"/>
          </a:xfrm>
          <a:prstGeom prst="line">
            <a:avLst/>
          </a:prstGeom>
          <a:noFill/>
          <a:ln w="9525">
            <a:solidFill>
              <a:schemeClr val="tx1"/>
            </a:solidFill>
            <a:round/>
            <a:headEnd/>
            <a:tailEnd type="triangle" w="med" len="med"/>
          </a:ln>
        </p:spPr>
        <p:txBody>
          <a:bodyPr/>
          <a:lstStyle/>
          <a:p>
            <a:endParaRPr lang="en-US"/>
          </a:p>
        </p:txBody>
      </p:sp>
      <p:sp>
        <p:nvSpPr>
          <p:cNvPr id="89098" name="Text Box 10"/>
          <p:cNvSpPr txBox="1">
            <a:spLocks noChangeArrowheads="1"/>
          </p:cNvSpPr>
          <p:nvPr/>
        </p:nvSpPr>
        <p:spPr bwMode="auto">
          <a:xfrm>
            <a:off x="8366126" y="4800600"/>
            <a:ext cx="2301875" cy="641350"/>
          </a:xfrm>
          <a:prstGeom prst="rect">
            <a:avLst/>
          </a:prstGeom>
          <a:noFill/>
          <a:ln w="9525">
            <a:noFill/>
            <a:miter lim="800000"/>
            <a:headEnd/>
            <a:tailEnd/>
          </a:ln>
        </p:spPr>
        <p:txBody>
          <a:bodyPr>
            <a:spAutoFit/>
          </a:bodyPr>
          <a:lstStyle/>
          <a:p>
            <a:r>
              <a:rPr lang="en-US"/>
              <a:t>Latent heat of vaporization (J/kg)</a:t>
            </a:r>
          </a:p>
        </p:txBody>
      </p:sp>
      <p:sp>
        <p:nvSpPr>
          <p:cNvPr id="89099" name="Line 11"/>
          <p:cNvSpPr>
            <a:spLocks noChangeShapeType="1"/>
          </p:cNvSpPr>
          <p:nvPr/>
        </p:nvSpPr>
        <p:spPr bwMode="auto">
          <a:xfrm flipH="1" flipV="1">
            <a:off x="8686800" y="4343400"/>
            <a:ext cx="304800" cy="4572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71689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3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3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0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909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p:bldP spid="59398" grpId="0"/>
      <p:bldP spid="59399" grpId="0" animBg="1"/>
      <p:bldP spid="89096" grpId="0"/>
      <p:bldP spid="89097" grpId="0" animBg="1"/>
      <p:bldP spid="89098" grpId="0"/>
      <p:bldP spid="8909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629400" y="1669256"/>
            <a:ext cx="4953000" cy="5012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12"/>
          </p:nvPr>
        </p:nvSpPr>
        <p:spPr/>
        <p:txBody>
          <a:bodyPr/>
          <a:lstStyle/>
          <a:p>
            <a:pPr>
              <a:defRPr/>
            </a:pPr>
            <a:fld id="{373B5F00-DC16-4E47-85A2-D41F64E3DF60}" type="slidenum">
              <a:rPr lang="en-US"/>
              <a:pPr>
                <a:defRPr/>
              </a:pPr>
              <a:t>14</a:t>
            </a:fld>
            <a:endParaRPr lang="en-US"/>
          </a:p>
        </p:txBody>
      </p:sp>
      <p:sp>
        <p:nvSpPr>
          <p:cNvPr id="23560" name="Title 1"/>
          <p:cNvSpPr>
            <a:spLocks noGrp="1"/>
          </p:cNvSpPr>
          <p:nvPr>
            <p:ph type="title"/>
          </p:nvPr>
        </p:nvSpPr>
        <p:spPr>
          <a:xfrm>
            <a:off x="2400300" y="189309"/>
            <a:ext cx="10515600" cy="1325563"/>
          </a:xfrm>
        </p:spPr>
        <p:txBody>
          <a:bodyPr/>
          <a:lstStyle/>
          <a:p>
            <a:pPr eaLnBrk="1" hangingPunct="1"/>
            <a:r>
              <a:rPr lang="en-US" dirty="0" smtClean="0">
                <a:solidFill>
                  <a:schemeClr val="bg1"/>
                </a:solidFill>
                <a:latin typeface="Arial" panose="020B0604020202020204" pitchFamily="34" charset="0"/>
                <a:cs typeface="Arial" panose="020B0604020202020204" pitchFamily="34" charset="0"/>
              </a:rPr>
              <a:t>Work and Ideal-Gas Processes</a:t>
            </a:r>
          </a:p>
        </p:txBody>
      </p:sp>
      <p:pic>
        <p:nvPicPr>
          <p:cNvPr id="4" name="Picture 3" descr="17-04a"/>
          <p:cNvPicPr>
            <a:picLocks noChangeAspect="1" noChangeArrowheads="1"/>
          </p:cNvPicPr>
          <p:nvPr/>
        </p:nvPicPr>
        <p:blipFill>
          <a:blip r:embed="rId4" cstate="print"/>
          <a:srcRect/>
          <a:stretch>
            <a:fillRect/>
          </a:stretch>
        </p:blipFill>
        <p:spPr bwMode="auto">
          <a:xfrm>
            <a:off x="2133600" y="1524000"/>
            <a:ext cx="3505200" cy="2330450"/>
          </a:xfrm>
          <a:prstGeom prst="rect">
            <a:avLst/>
          </a:prstGeom>
          <a:noFill/>
          <a:ln w="9525">
            <a:noFill/>
            <a:miter lim="800000"/>
            <a:headEnd/>
            <a:tailEnd/>
          </a:ln>
        </p:spPr>
      </p:pic>
      <p:pic>
        <p:nvPicPr>
          <p:cNvPr id="23556" name="Picture 4" descr="17-04b"/>
          <p:cNvPicPr>
            <a:picLocks noChangeAspect="1" noChangeArrowheads="1"/>
          </p:cNvPicPr>
          <p:nvPr/>
        </p:nvPicPr>
        <p:blipFill>
          <a:blip r:embed="rId5" cstate="print"/>
          <a:srcRect/>
          <a:stretch>
            <a:fillRect/>
          </a:stretch>
        </p:blipFill>
        <p:spPr bwMode="auto">
          <a:xfrm>
            <a:off x="2057400" y="4648200"/>
            <a:ext cx="4191000" cy="2209800"/>
          </a:xfrm>
          <a:prstGeom prst="rect">
            <a:avLst/>
          </a:prstGeom>
          <a:noFill/>
          <a:ln w="9525">
            <a:noFill/>
            <a:miter lim="800000"/>
            <a:headEnd/>
            <a:tailEnd/>
          </a:ln>
        </p:spPr>
      </p:pic>
      <p:graphicFrame>
        <p:nvGraphicFramePr>
          <p:cNvPr id="23557" name="Object 5"/>
          <p:cNvGraphicFramePr>
            <a:graphicFrameLocks noChangeAspect="1"/>
          </p:cNvGraphicFramePr>
          <p:nvPr>
            <p:extLst>
              <p:ext uri="{D42A27DB-BD31-4B8C-83A1-F6EECF244321}">
                <p14:modId xmlns:p14="http://schemas.microsoft.com/office/powerpoint/2010/main" val="2568694398"/>
              </p:ext>
            </p:extLst>
          </p:nvPr>
        </p:nvGraphicFramePr>
        <p:xfrm>
          <a:off x="7080250" y="2686050"/>
          <a:ext cx="2216150" cy="1016000"/>
        </p:xfrm>
        <a:graphic>
          <a:graphicData uri="http://schemas.openxmlformats.org/presentationml/2006/ole">
            <mc:AlternateContent xmlns:mc="http://schemas.openxmlformats.org/markup-compatibility/2006">
              <mc:Choice xmlns:v="urn:schemas-microsoft-com:vml" Requires="v">
                <p:oleObj spid="_x0000_s1046" name="Equation" r:id="rId6" imgW="774360" imgH="355320" progId="Equation.3">
                  <p:embed/>
                </p:oleObj>
              </mc:Choice>
              <mc:Fallback>
                <p:oleObj name="Equation" r:id="rId6" imgW="774360" imgH="355320" progId="Equation.3">
                  <p:embed/>
                  <p:pic>
                    <p:nvPicPr>
                      <p:cNvPr id="0" name=""/>
                      <p:cNvPicPr>
                        <a:picLocks noChangeAspect="1" noChangeArrowheads="1"/>
                      </p:cNvPicPr>
                      <p:nvPr/>
                    </p:nvPicPr>
                    <p:blipFill>
                      <a:blip r:embed="rId7"/>
                      <a:srcRect/>
                      <a:stretch>
                        <a:fillRect/>
                      </a:stretch>
                    </p:blipFill>
                    <p:spPr bwMode="auto">
                      <a:xfrm>
                        <a:off x="7080250" y="2686050"/>
                        <a:ext cx="2216150" cy="101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8" name="Object 6"/>
          <p:cNvGraphicFramePr>
            <a:graphicFrameLocks noChangeAspect="1"/>
          </p:cNvGraphicFramePr>
          <p:nvPr/>
        </p:nvGraphicFramePr>
        <p:xfrm>
          <a:off x="7075489" y="4267200"/>
          <a:ext cx="2905125" cy="1016000"/>
        </p:xfrm>
        <a:graphic>
          <a:graphicData uri="http://schemas.openxmlformats.org/presentationml/2006/ole">
            <mc:AlternateContent xmlns:mc="http://schemas.openxmlformats.org/markup-compatibility/2006">
              <mc:Choice xmlns:v="urn:schemas-microsoft-com:vml" Requires="v">
                <p:oleObj spid="_x0000_s1047" name="Equation" r:id="rId8" imgW="1015920" imgH="355320" progId="Equation.3">
                  <p:embed/>
                </p:oleObj>
              </mc:Choice>
              <mc:Fallback>
                <p:oleObj name="Equation" r:id="rId8" imgW="1015920" imgH="35532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75489" y="4267200"/>
                        <a:ext cx="2905125" cy="1016000"/>
                      </a:xfrm>
                      <a:prstGeom prst="rect">
                        <a:avLst/>
                      </a:prstGeom>
                      <a:noFill/>
                      <a:ln w="9525">
                        <a:solidFill>
                          <a:srgbClr val="FF99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 Box 7"/>
          <p:cNvSpPr txBox="1">
            <a:spLocks noChangeArrowheads="1"/>
          </p:cNvSpPr>
          <p:nvPr/>
        </p:nvSpPr>
        <p:spPr bwMode="auto">
          <a:xfrm>
            <a:off x="6781800" y="5715001"/>
            <a:ext cx="2514600" cy="646331"/>
          </a:xfrm>
          <a:prstGeom prst="rect">
            <a:avLst/>
          </a:prstGeom>
          <a:noFill/>
          <a:ln w="9525">
            <a:noFill/>
            <a:miter lim="800000"/>
            <a:headEnd/>
            <a:tailEnd/>
          </a:ln>
        </p:spPr>
        <p:txBody>
          <a:bodyPr wrap="square">
            <a:spAutoFit/>
          </a:bodyPr>
          <a:lstStyle/>
          <a:p>
            <a:r>
              <a:rPr lang="en-US" dirty="0"/>
              <a:t>work done </a:t>
            </a:r>
            <a:r>
              <a:rPr lang="en-US" b="1" i="1" dirty="0"/>
              <a:t>on</a:t>
            </a:r>
            <a:r>
              <a:rPr lang="en-US" dirty="0"/>
              <a:t> the gas </a:t>
            </a:r>
            <a:r>
              <a:rPr lang="en-US" b="1" i="1" dirty="0"/>
              <a:t>by </a:t>
            </a:r>
            <a:r>
              <a:rPr lang="en-US" dirty="0"/>
              <a:t>the environment</a:t>
            </a:r>
          </a:p>
        </p:txBody>
      </p:sp>
      <p:sp>
        <p:nvSpPr>
          <p:cNvPr id="3" name="Line 8"/>
          <p:cNvSpPr>
            <a:spLocks noChangeShapeType="1"/>
          </p:cNvSpPr>
          <p:nvPr/>
        </p:nvSpPr>
        <p:spPr bwMode="auto">
          <a:xfrm flipH="1" flipV="1">
            <a:off x="7543800" y="5029200"/>
            <a:ext cx="228600" cy="6858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61882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p:txBody>
          <a:bodyPr/>
          <a:lstStyle/>
          <a:p>
            <a:pPr>
              <a:defRPr/>
            </a:pPr>
            <a:fld id="{4D3E515B-51C6-40C4-81A2-BB7A4F1067AE}" type="slidenum">
              <a:rPr lang="en-US"/>
              <a:pPr>
                <a:defRPr/>
              </a:pPr>
              <a:t>15</a:t>
            </a:fld>
            <a:endParaRPr lang="en-US"/>
          </a:p>
        </p:txBody>
      </p:sp>
      <p:sp>
        <p:nvSpPr>
          <p:cNvPr id="37890" name="Title 1"/>
          <p:cNvSpPr>
            <a:spLocks noGrp="1"/>
          </p:cNvSpPr>
          <p:nvPr>
            <p:ph type="title"/>
          </p:nvPr>
        </p:nvSpPr>
        <p:spPr/>
        <p:txBody>
          <a:bodyPr/>
          <a:lstStyle/>
          <a:p>
            <a:pPr eaLnBrk="1" hangingPunct="1"/>
            <a:r>
              <a:rPr lang="en-US" smtClean="0"/>
              <a:t>Work and Ideal-Gas Processes</a:t>
            </a:r>
          </a:p>
        </p:txBody>
      </p:sp>
      <p:pic>
        <p:nvPicPr>
          <p:cNvPr id="37891" name="Picture 3" descr="17-05a"/>
          <p:cNvPicPr>
            <a:picLocks noChangeAspect="1" noChangeArrowheads="1"/>
          </p:cNvPicPr>
          <p:nvPr/>
        </p:nvPicPr>
        <p:blipFill>
          <a:blip r:embed="rId3" cstate="print"/>
          <a:srcRect/>
          <a:stretch>
            <a:fillRect/>
          </a:stretch>
        </p:blipFill>
        <p:spPr bwMode="auto">
          <a:xfrm>
            <a:off x="2057400" y="1371600"/>
            <a:ext cx="2236788" cy="2743200"/>
          </a:xfrm>
          <a:prstGeom prst="rect">
            <a:avLst/>
          </a:prstGeom>
          <a:noFill/>
          <a:ln w="9525">
            <a:noFill/>
            <a:miter lim="800000"/>
            <a:headEnd/>
            <a:tailEnd/>
          </a:ln>
        </p:spPr>
      </p:pic>
      <p:sp>
        <p:nvSpPr>
          <p:cNvPr id="36867" name="TextBox 4"/>
          <p:cNvSpPr txBox="1">
            <a:spLocks noChangeArrowheads="1"/>
          </p:cNvSpPr>
          <p:nvPr/>
        </p:nvSpPr>
        <p:spPr bwMode="auto">
          <a:xfrm>
            <a:off x="5486401" y="2667000"/>
            <a:ext cx="2901115" cy="369332"/>
          </a:xfrm>
          <a:prstGeom prst="rect">
            <a:avLst/>
          </a:prstGeom>
          <a:noFill/>
          <a:ln w="9525">
            <a:noFill/>
            <a:miter lim="800000"/>
            <a:headEnd/>
            <a:tailEnd/>
          </a:ln>
        </p:spPr>
        <p:txBody>
          <a:bodyPr wrap="none">
            <a:spAutoFit/>
          </a:bodyPr>
          <a:lstStyle/>
          <a:p>
            <a:r>
              <a:rPr lang="en-US" dirty="0"/>
              <a:t>If volume increases,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 </a:t>
            </a:r>
          </a:p>
        </p:txBody>
      </p:sp>
      <p:sp>
        <p:nvSpPr>
          <p:cNvPr id="6" name="TextBox 5"/>
          <p:cNvSpPr txBox="1">
            <a:spLocks noChangeArrowheads="1"/>
          </p:cNvSpPr>
          <p:nvPr/>
        </p:nvSpPr>
        <p:spPr bwMode="auto">
          <a:xfrm>
            <a:off x="5562600" y="5181600"/>
            <a:ext cx="2963632" cy="369332"/>
          </a:xfrm>
          <a:prstGeom prst="rect">
            <a:avLst/>
          </a:prstGeom>
          <a:noFill/>
          <a:ln w="9525">
            <a:noFill/>
            <a:miter lim="800000"/>
            <a:headEnd/>
            <a:tailEnd/>
          </a:ln>
        </p:spPr>
        <p:txBody>
          <a:bodyPr wrap="none">
            <a:spAutoFit/>
          </a:bodyPr>
          <a:lstStyle/>
          <a:p>
            <a:r>
              <a:rPr lang="en-US" dirty="0"/>
              <a:t>If volume decreases,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 </a:t>
            </a:r>
          </a:p>
        </p:txBody>
      </p:sp>
      <p:pic>
        <p:nvPicPr>
          <p:cNvPr id="9" name="Picture 3" descr="17-05a"/>
          <p:cNvPicPr>
            <a:picLocks noChangeAspect="1" noChangeArrowheads="1"/>
          </p:cNvPicPr>
          <p:nvPr/>
        </p:nvPicPr>
        <p:blipFill>
          <a:blip r:embed="rId3" cstate="print"/>
          <a:srcRect/>
          <a:stretch>
            <a:fillRect/>
          </a:stretch>
        </p:blipFill>
        <p:spPr bwMode="auto">
          <a:xfrm>
            <a:off x="2057400" y="4114800"/>
            <a:ext cx="2236788" cy="2743200"/>
          </a:xfrm>
          <a:prstGeom prst="rect">
            <a:avLst/>
          </a:prstGeom>
          <a:noFill/>
          <a:ln w="9525">
            <a:noFill/>
            <a:miter lim="800000"/>
            <a:headEnd/>
            <a:tailEnd/>
          </a:ln>
        </p:spPr>
      </p:pic>
      <p:sp>
        <p:nvSpPr>
          <p:cNvPr id="10" name="Oval 9"/>
          <p:cNvSpPr/>
          <p:nvPr/>
        </p:nvSpPr>
        <p:spPr>
          <a:xfrm>
            <a:off x="2971800" y="4876800"/>
            <a:ext cx="609600" cy="457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rot="2331594">
            <a:off x="2824163" y="5260975"/>
            <a:ext cx="304800" cy="152400"/>
          </a:xfrm>
          <a:prstGeom prst="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3" name="Straight Arrow Connector 12"/>
          <p:cNvCxnSpPr/>
          <p:nvPr/>
        </p:nvCxnSpPr>
        <p:spPr>
          <a:xfrm rot="16200000" flipV="1">
            <a:off x="2971800" y="5181600"/>
            <a:ext cx="228600" cy="2286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a:spLocks noChangeArrowheads="1"/>
          </p:cNvSpPr>
          <p:nvPr/>
        </p:nvSpPr>
        <p:spPr bwMode="auto">
          <a:xfrm>
            <a:off x="2514600" y="4362450"/>
            <a:ext cx="261938" cy="369888"/>
          </a:xfrm>
          <a:prstGeom prst="rect">
            <a:avLst/>
          </a:prstGeom>
          <a:solidFill>
            <a:schemeClr val="bg1"/>
          </a:solidFill>
          <a:ln w="9525">
            <a:noFill/>
            <a:miter lim="800000"/>
            <a:headEnd/>
            <a:tailEnd/>
          </a:ln>
        </p:spPr>
        <p:txBody>
          <a:bodyPr wrap="none">
            <a:spAutoFit/>
          </a:bodyPr>
          <a:lstStyle/>
          <a:p>
            <a:r>
              <a:rPr lang="en-US" b="1"/>
              <a:t>f</a:t>
            </a:r>
          </a:p>
        </p:txBody>
      </p:sp>
      <p:sp>
        <p:nvSpPr>
          <p:cNvPr id="16" name="TextBox 15"/>
          <p:cNvSpPr txBox="1">
            <a:spLocks noChangeArrowheads="1"/>
          </p:cNvSpPr>
          <p:nvPr/>
        </p:nvSpPr>
        <p:spPr bwMode="auto">
          <a:xfrm>
            <a:off x="3429000" y="5181600"/>
            <a:ext cx="249238" cy="369888"/>
          </a:xfrm>
          <a:prstGeom prst="rect">
            <a:avLst/>
          </a:prstGeom>
          <a:solidFill>
            <a:schemeClr val="bg1"/>
          </a:solidFill>
          <a:ln w="9525">
            <a:noFill/>
            <a:miter lim="800000"/>
            <a:headEnd/>
            <a:tailEnd/>
          </a:ln>
        </p:spPr>
        <p:txBody>
          <a:bodyPr wrap="none">
            <a:spAutoFit/>
          </a:bodyPr>
          <a:lstStyle/>
          <a:p>
            <a:r>
              <a:rPr lang="en-US" b="1"/>
              <a:t>i</a:t>
            </a:r>
          </a:p>
        </p:txBody>
      </p:sp>
      <p:sp>
        <p:nvSpPr>
          <p:cNvPr id="18" name="Rectangle 17"/>
          <p:cNvSpPr/>
          <p:nvPr/>
        </p:nvSpPr>
        <p:spPr>
          <a:xfrm>
            <a:off x="2667000" y="6553200"/>
            <a:ext cx="914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p:cNvSpPr txBox="1">
            <a:spLocks noChangeArrowheads="1"/>
          </p:cNvSpPr>
          <p:nvPr/>
        </p:nvSpPr>
        <p:spPr bwMode="auto">
          <a:xfrm>
            <a:off x="3352801" y="6276976"/>
            <a:ext cx="313997" cy="307777"/>
          </a:xfrm>
          <a:prstGeom prst="rect">
            <a:avLst/>
          </a:prstGeom>
          <a:solidFill>
            <a:schemeClr val="bg1"/>
          </a:solidFill>
          <a:ln w="9525">
            <a:noFill/>
            <a:miter lim="800000"/>
            <a:headEnd/>
            <a:tailEnd/>
          </a:ln>
        </p:spPr>
        <p:txBody>
          <a:bodyPr wrap="none">
            <a:spAutoFit/>
          </a:bodyPr>
          <a:lstStyle/>
          <a:p>
            <a:r>
              <a:rPr lang="en-US" sz="1400" i="1">
                <a:latin typeface="Times New Roman" pitchFamily="18" charset="0"/>
                <a:cs typeface="Times New Roman" pitchFamily="18" charset="0"/>
              </a:rPr>
              <a:t>V</a:t>
            </a:r>
            <a:r>
              <a:rPr lang="en-US" sz="1400" i="1" baseline="-25000">
                <a:latin typeface="Times New Roman" pitchFamily="18" charset="0"/>
                <a:cs typeface="Times New Roman" pitchFamily="18" charset="0"/>
              </a:rPr>
              <a:t>i</a:t>
            </a:r>
          </a:p>
        </p:txBody>
      </p:sp>
      <p:sp>
        <p:nvSpPr>
          <p:cNvPr id="22" name="TextBox 21"/>
          <p:cNvSpPr txBox="1">
            <a:spLocks noChangeArrowheads="1"/>
          </p:cNvSpPr>
          <p:nvPr/>
        </p:nvSpPr>
        <p:spPr bwMode="auto">
          <a:xfrm>
            <a:off x="2481264" y="6276976"/>
            <a:ext cx="338137" cy="307975"/>
          </a:xfrm>
          <a:prstGeom prst="rect">
            <a:avLst/>
          </a:prstGeom>
          <a:solidFill>
            <a:schemeClr val="bg1"/>
          </a:solidFill>
          <a:ln w="9525">
            <a:noFill/>
            <a:miter lim="800000"/>
            <a:headEnd/>
            <a:tailEnd/>
          </a:ln>
        </p:spPr>
        <p:txBody>
          <a:bodyPr wrap="none">
            <a:spAutoFit/>
          </a:bodyPr>
          <a:lstStyle/>
          <a:p>
            <a:r>
              <a:rPr lang="en-US" sz="1400" i="1" dirty="0" err="1">
                <a:latin typeface="Times New Roman" pitchFamily="18" charset="0"/>
                <a:cs typeface="Times New Roman" pitchFamily="18" charset="0"/>
              </a:rPr>
              <a:t>V</a:t>
            </a:r>
            <a:r>
              <a:rPr lang="en-US" sz="1400" i="1" baseline="-25000" dirty="0" err="1">
                <a:latin typeface="Times New Roman" pitchFamily="18" charset="0"/>
                <a:cs typeface="Times New Roman" pitchFamily="18" charset="0"/>
              </a:rPr>
              <a:t>f</a:t>
            </a:r>
            <a:endParaRPr lang="en-US" sz="1400" i="1" baseline="-25000" dirty="0">
              <a:latin typeface="Times New Roman" pitchFamily="18" charset="0"/>
              <a:cs typeface="Times New Roman" pitchFamily="18" charset="0"/>
            </a:endParaRPr>
          </a:p>
        </p:txBody>
      </p:sp>
      <p:cxnSp>
        <p:nvCxnSpPr>
          <p:cNvPr id="20" name="Straight Arrow Connector 19"/>
          <p:cNvCxnSpPr/>
          <p:nvPr/>
        </p:nvCxnSpPr>
        <p:spPr>
          <a:xfrm rot="10800000">
            <a:off x="2667000" y="6572250"/>
            <a:ext cx="990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4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6" grpId="0"/>
      <p:bldP spid="10" grpId="0" animBg="1"/>
      <p:bldP spid="11" grpId="0" animBg="1"/>
      <p:bldP spid="15" grpId="0" animBg="1"/>
      <p:bldP spid="16" grpId="0" animBg="1"/>
      <p:bldP spid="18"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765745A-78B5-41AB-BE55-CE99E361C03C}" type="slidenum">
              <a:rPr lang="en-US"/>
              <a:pPr>
                <a:defRPr/>
              </a:pPr>
              <a:t>16</a:t>
            </a:fld>
            <a:endParaRPr lang="en-US"/>
          </a:p>
        </p:txBody>
      </p:sp>
      <p:sp>
        <p:nvSpPr>
          <p:cNvPr id="39939" name="Text Box 3"/>
          <p:cNvSpPr txBox="1">
            <a:spLocks noChangeArrowheads="1"/>
          </p:cNvSpPr>
          <p:nvPr/>
        </p:nvSpPr>
        <p:spPr bwMode="auto">
          <a:xfrm>
            <a:off x="2133601" y="533400"/>
            <a:ext cx="7163051" cy="369332"/>
          </a:xfrm>
          <a:prstGeom prst="rect">
            <a:avLst/>
          </a:prstGeom>
          <a:solidFill>
            <a:schemeClr val="accent4">
              <a:lumMod val="20000"/>
              <a:lumOff val="80000"/>
            </a:schemeClr>
          </a:solidFill>
          <a:ln w="9525">
            <a:solidFill>
              <a:schemeClr val="accent5">
                <a:lumMod val="75000"/>
              </a:schemeClr>
            </a:solidFill>
            <a:miter lim="800000"/>
            <a:headEnd/>
            <a:tailEnd/>
          </a:ln>
        </p:spPr>
        <p:txBody>
          <a:bodyPr wrap="none">
            <a:spAutoFit/>
          </a:bodyPr>
          <a:lstStyle/>
          <a:p>
            <a:r>
              <a:rPr lang="en-US" dirty="0"/>
              <a:t>How much work is done on the gas in the ideal–gas process shown below?</a:t>
            </a:r>
          </a:p>
        </p:txBody>
      </p:sp>
      <p:pic>
        <p:nvPicPr>
          <p:cNvPr id="39940" name="Picture 4" descr="17-06"/>
          <p:cNvPicPr>
            <a:picLocks noChangeAspect="1" noChangeArrowheads="1"/>
          </p:cNvPicPr>
          <p:nvPr/>
        </p:nvPicPr>
        <p:blipFill>
          <a:blip r:embed="rId3" cstate="print"/>
          <a:srcRect/>
          <a:stretch>
            <a:fillRect/>
          </a:stretch>
        </p:blipFill>
        <p:spPr bwMode="auto">
          <a:xfrm>
            <a:off x="2286000" y="1828800"/>
            <a:ext cx="4495800" cy="3049588"/>
          </a:xfrm>
          <a:prstGeom prst="rect">
            <a:avLst/>
          </a:prstGeom>
          <a:noFill/>
          <a:ln w="9525">
            <a:noFill/>
            <a:miter lim="800000"/>
            <a:headEnd/>
            <a:tailEnd/>
          </a:ln>
        </p:spPr>
      </p:pic>
    </p:spTree>
    <p:extLst>
      <p:ext uri="{BB962C8B-B14F-4D97-AF65-F5344CB8AC3E}">
        <p14:creationId xmlns:p14="http://schemas.microsoft.com/office/powerpoint/2010/main" val="30131291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fld id="{F265A112-3153-488E-8F96-BB1F4530F90B}" type="slidenum">
              <a:rPr lang="en-US"/>
              <a:pPr>
                <a:defRPr/>
              </a:pPr>
              <a:t>17</a:t>
            </a:fld>
            <a:endParaRPr lang="en-US"/>
          </a:p>
        </p:txBody>
      </p:sp>
      <p:sp>
        <p:nvSpPr>
          <p:cNvPr id="41988" name="TextBox 7"/>
          <p:cNvSpPr txBox="1">
            <a:spLocks noChangeArrowheads="1"/>
          </p:cNvSpPr>
          <p:nvPr/>
        </p:nvSpPr>
        <p:spPr bwMode="auto">
          <a:xfrm>
            <a:off x="2895601" y="3352801"/>
            <a:ext cx="2572627" cy="1200329"/>
          </a:xfrm>
          <a:prstGeom prst="rect">
            <a:avLst/>
          </a:prstGeom>
          <a:noFill/>
          <a:ln w="9525">
            <a:noFill/>
            <a:miter lim="800000"/>
            <a:headEnd/>
            <a:tailEnd/>
          </a:ln>
        </p:spPr>
        <p:txBody>
          <a:bodyPr wrap="none">
            <a:spAutoFit/>
          </a:bodyPr>
          <a:lstStyle/>
          <a:p>
            <a:pPr marL="342900" indent="-342900">
              <a:buFontTx/>
              <a:buAutoNum type="alphaUcPeriod"/>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a:t>
            </a:r>
          </a:p>
          <a:p>
            <a:pPr marL="342900" indent="-342900">
              <a:buFontTx/>
              <a:buAutoNum type="alphaUcPeriod"/>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i="1" dirty="0">
                <a:latin typeface="Times New Roman" pitchFamily="18" charset="0"/>
                <a:cs typeface="Times New Roman" pitchFamily="18" charset="0"/>
              </a:rPr>
              <a:t> </a:t>
            </a:r>
            <a:r>
              <a:rPr lang="en-US" dirty="0"/>
              <a:t>is –</a:t>
            </a:r>
          </a:p>
          <a:p>
            <a:pPr marL="342900" indent="-342900">
              <a:buFontTx/>
              <a:buAutoNum type="alphaUcPeriod"/>
            </a:pP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W</a:t>
            </a:r>
            <a:r>
              <a:rPr lang="en-US" i="1" baseline="-25000" dirty="0" err="1">
                <a:latin typeface="Times New Roman" pitchFamily="18" charset="0"/>
                <a:cs typeface="Times New Roman" pitchFamily="18" charset="0"/>
              </a:rPr>
              <a:t>env</a:t>
            </a:r>
            <a:r>
              <a:rPr lang="en-US" dirty="0"/>
              <a:t> is 0</a:t>
            </a:r>
          </a:p>
          <a:p>
            <a:pPr marL="342900" indent="-342900">
              <a:buFontTx/>
              <a:buAutoNum type="alphaUcPeriod"/>
            </a:pPr>
            <a:r>
              <a:rPr lang="en-US" dirty="0"/>
              <a:t> Can’t be determined </a:t>
            </a:r>
          </a:p>
        </p:txBody>
      </p:sp>
      <p:sp>
        <p:nvSpPr>
          <p:cNvPr id="41989" name="TextBox 8"/>
          <p:cNvSpPr txBox="1">
            <a:spLocks noChangeArrowheads="1"/>
          </p:cNvSpPr>
          <p:nvPr/>
        </p:nvSpPr>
        <p:spPr bwMode="auto">
          <a:xfrm>
            <a:off x="2286000" y="685801"/>
            <a:ext cx="7848600" cy="646113"/>
          </a:xfrm>
          <a:prstGeom prst="rect">
            <a:avLst/>
          </a:prstGeom>
          <a:noFill/>
          <a:ln w="9525">
            <a:noFill/>
            <a:miter lim="800000"/>
            <a:headEnd/>
            <a:tailEnd/>
          </a:ln>
        </p:spPr>
        <p:txBody>
          <a:bodyPr>
            <a:spAutoFit/>
          </a:bodyPr>
          <a:lstStyle/>
          <a:p>
            <a:r>
              <a:rPr lang="en-US" dirty="0" smtClean="0"/>
              <a:t>If you </a:t>
            </a:r>
            <a:r>
              <a:rPr lang="en-US" dirty="0"/>
              <a:t>pushed down on a piston and measured the pressure and volume of the gas. As you push down on the piston,</a:t>
            </a:r>
          </a:p>
        </p:txBody>
      </p:sp>
      <p:cxnSp>
        <p:nvCxnSpPr>
          <p:cNvPr id="11" name="Straight Arrow Connector 10"/>
          <p:cNvCxnSpPr/>
          <p:nvPr/>
        </p:nvCxnSpPr>
        <p:spPr>
          <a:xfrm>
            <a:off x="2057400" y="3505200"/>
            <a:ext cx="8382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1991" name="Picture 1" descr="Picture 2"/>
          <p:cNvPicPr>
            <a:picLocks noChangeAspect="1" noChangeArrowheads="1"/>
          </p:cNvPicPr>
          <p:nvPr/>
        </p:nvPicPr>
        <p:blipFill>
          <a:blip r:embed="rId3" cstate="print"/>
          <a:srcRect/>
          <a:stretch>
            <a:fillRect/>
          </a:stretch>
        </p:blipFill>
        <p:spPr bwMode="auto">
          <a:xfrm>
            <a:off x="6781801" y="3124200"/>
            <a:ext cx="2016125" cy="3200400"/>
          </a:xfrm>
          <a:prstGeom prst="rect">
            <a:avLst/>
          </a:prstGeom>
          <a:noFill/>
          <a:ln w="9525">
            <a:noFill/>
            <a:miter lim="800000"/>
            <a:headEnd/>
            <a:tailEnd/>
          </a:ln>
        </p:spPr>
      </p:pic>
    </p:spTree>
    <p:extLst>
      <p:ext uri="{BB962C8B-B14F-4D97-AF65-F5344CB8AC3E}">
        <p14:creationId xmlns:p14="http://schemas.microsoft.com/office/powerpoint/2010/main" val="24876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18403" y="4296697"/>
            <a:ext cx="8912507" cy="1754326"/>
          </a:xfrm>
          <a:prstGeom prst="rect">
            <a:avLst/>
          </a:prstGeom>
          <a:noFill/>
        </p:spPr>
        <p:txBody>
          <a:bodyPr wrap="square" rtlCol="0">
            <a:spAutoFit/>
          </a:bodyPr>
          <a:lstStyle/>
          <a:p>
            <a:r>
              <a:rPr lang="en-US" dirty="0" smtClean="0">
                <a:solidFill>
                  <a:schemeClr val="bg1"/>
                </a:solidFill>
              </a:rPr>
              <a:t>One </a:t>
            </a:r>
            <a:r>
              <a:rPr lang="en-US" dirty="0" err="1" smtClean="0">
                <a:solidFill>
                  <a:schemeClr val="bg1"/>
                </a:solidFill>
              </a:rPr>
              <a:t>mol</a:t>
            </a:r>
            <a:r>
              <a:rPr lang="en-US" dirty="0" smtClean="0">
                <a:solidFill>
                  <a:schemeClr val="bg1"/>
                </a:solidFill>
              </a:rPr>
              <a:t> of gas initially at STP (1) undergoes an isochoric increase in pressure until its pressure is doubled (2). It then undergoes an isothermal expansion until its volume is doubled (3). It then experiences an isobaric compression and returns to its initial volume (4). Draw a </a:t>
            </a:r>
            <a:r>
              <a:rPr lang="en-US" i="1" dirty="0" err="1" smtClean="0">
                <a:solidFill>
                  <a:schemeClr val="bg1"/>
                </a:solidFill>
                <a:latin typeface="Times New Roman" pitchFamily="18" charset="0"/>
                <a:cs typeface="Times New Roman" pitchFamily="18" charset="0"/>
              </a:rPr>
              <a:t>pV</a:t>
            </a:r>
            <a:r>
              <a:rPr lang="en-US" dirty="0" smtClean="0">
                <a:solidFill>
                  <a:schemeClr val="bg1"/>
                </a:solidFill>
              </a:rPr>
              <a:t> diagram for this process. What are the pressure, temperature and volume at each point (1–4)?</a:t>
            </a:r>
          </a:p>
          <a:p>
            <a:endParaRPr lang="en-US" dirty="0"/>
          </a:p>
        </p:txBody>
      </p:sp>
      <p:sp>
        <p:nvSpPr>
          <p:cNvPr id="5" name="TextBox 4"/>
          <p:cNvSpPr txBox="1"/>
          <p:nvPr/>
        </p:nvSpPr>
        <p:spPr>
          <a:xfrm>
            <a:off x="3169140" y="1086320"/>
            <a:ext cx="6286336" cy="1938992"/>
          </a:xfrm>
          <a:prstGeom prst="rect">
            <a:avLst/>
          </a:prstGeom>
          <a:noFill/>
        </p:spPr>
        <p:txBody>
          <a:bodyPr wrap="none" rtlCol="0">
            <a:spAutoFit/>
          </a:bodyPr>
          <a:lstStyle/>
          <a:p>
            <a:r>
              <a:rPr lang="en-US" sz="2400" b="1" dirty="0" smtClean="0">
                <a:solidFill>
                  <a:schemeClr val="bg1"/>
                </a:solidFill>
              </a:rPr>
              <a:t>Isothermal Expansion:      Constant Temperature</a:t>
            </a:r>
          </a:p>
          <a:p>
            <a:endParaRPr lang="en-US" sz="2400" b="1" dirty="0">
              <a:solidFill>
                <a:schemeClr val="bg1"/>
              </a:solidFill>
            </a:endParaRPr>
          </a:p>
          <a:p>
            <a:r>
              <a:rPr lang="en-US" sz="2400" b="1" dirty="0" smtClean="0">
                <a:solidFill>
                  <a:schemeClr val="bg1"/>
                </a:solidFill>
              </a:rPr>
              <a:t>Isochoric Expansion:         Constant Volume</a:t>
            </a:r>
          </a:p>
          <a:p>
            <a:endParaRPr lang="en-US" sz="2400" b="1" dirty="0">
              <a:solidFill>
                <a:schemeClr val="bg1"/>
              </a:solidFill>
            </a:endParaRPr>
          </a:p>
          <a:p>
            <a:r>
              <a:rPr lang="en-US" sz="2400" b="1" dirty="0" smtClean="0">
                <a:solidFill>
                  <a:schemeClr val="bg1"/>
                </a:solidFill>
              </a:rPr>
              <a:t>Isobaric Expansion:           Constant Pressure</a:t>
            </a:r>
            <a:endParaRPr lang="en-US" sz="2400" b="1" dirty="0">
              <a:solidFill>
                <a:schemeClr val="bg1"/>
              </a:solidFill>
            </a:endParaRPr>
          </a:p>
        </p:txBody>
      </p:sp>
    </p:spTree>
    <p:extLst>
      <p:ext uri="{BB962C8B-B14F-4D97-AF65-F5344CB8AC3E}">
        <p14:creationId xmlns:p14="http://schemas.microsoft.com/office/powerpoint/2010/main" val="942842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pPr>
              <a:defRPr/>
            </a:pPr>
            <a:fld id="{60F20702-4C11-433B-B186-0421CE37F727}" type="slidenum">
              <a:rPr lang="en-US"/>
              <a:pPr>
                <a:defRPr/>
              </a:pPr>
              <a:t>19</a:t>
            </a:fld>
            <a:endParaRPr lang="en-US"/>
          </a:p>
        </p:txBody>
      </p:sp>
      <p:pic>
        <p:nvPicPr>
          <p:cNvPr id="73730" name="Picture 2" descr="H:\152\17\images\17_StopToThink01-F.jpg"/>
          <p:cNvPicPr>
            <a:picLocks noChangeAspect="1" noChangeArrowheads="1"/>
          </p:cNvPicPr>
          <p:nvPr/>
        </p:nvPicPr>
        <p:blipFill>
          <a:blip r:embed="rId3" cstate="print"/>
          <a:srcRect b="2946"/>
          <a:stretch>
            <a:fillRect/>
          </a:stretch>
        </p:blipFill>
        <p:spPr bwMode="auto">
          <a:xfrm>
            <a:off x="6858001" y="838201"/>
            <a:ext cx="3222625" cy="2271713"/>
          </a:xfrm>
          <a:prstGeom prst="rect">
            <a:avLst/>
          </a:prstGeom>
          <a:noFill/>
          <a:ln w="9525">
            <a:noFill/>
            <a:miter lim="800000"/>
            <a:headEnd/>
            <a:tailEnd/>
          </a:ln>
        </p:spPr>
      </p:pic>
      <p:sp>
        <p:nvSpPr>
          <p:cNvPr id="73732" name="TextBox 8"/>
          <p:cNvSpPr txBox="1">
            <a:spLocks noChangeArrowheads="1"/>
          </p:cNvSpPr>
          <p:nvPr/>
        </p:nvSpPr>
        <p:spPr bwMode="auto">
          <a:xfrm>
            <a:off x="1905000" y="990600"/>
            <a:ext cx="4876800" cy="1200150"/>
          </a:xfrm>
          <a:prstGeom prst="rect">
            <a:avLst/>
          </a:prstGeom>
          <a:noFill/>
          <a:ln w="9525">
            <a:noFill/>
            <a:miter lim="800000"/>
            <a:headEnd/>
            <a:tailEnd/>
          </a:ln>
        </p:spPr>
        <p:txBody>
          <a:bodyPr>
            <a:spAutoFit/>
          </a:bodyPr>
          <a:lstStyle/>
          <a:p>
            <a:r>
              <a:rPr lang="en-US">
                <a:latin typeface="Calibri" pitchFamily="34" charset="0"/>
              </a:rPr>
              <a:t>A gas cylinder and piston are covered with heavy insulation. The piston is pushed into the cylinder compressing the gas. In this process, the gas temperature: </a:t>
            </a:r>
          </a:p>
        </p:txBody>
      </p:sp>
      <p:sp>
        <p:nvSpPr>
          <p:cNvPr id="73733" name="TextBox 9"/>
          <p:cNvSpPr txBox="1">
            <a:spLocks noChangeArrowheads="1"/>
          </p:cNvSpPr>
          <p:nvPr/>
        </p:nvSpPr>
        <p:spPr bwMode="auto">
          <a:xfrm>
            <a:off x="2895601" y="2743200"/>
            <a:ext cx="2652713" cy="1200150"/>
          </a:xfrm>
          <a:prstGeom prst="rect">
            <a:avLst/>
          </a:prstGeom>
          <a:noFill/>
          <a:ln w="9525">
            <a:noFill/>
            <a:miter lim="800000"/>
            <a:headEnd/>
            <a:tailEnd/>
          </a:ln>
        </p:spPr>
        <p:txBody>
          <a:bodyPr wrap="none">
            <a:spAutoFit/>
          </a:bodyPr>
          <a:lstStyle/>
          <a:p>
            <a:pPr marL="342900" indent="-342900">
              <a:buFontTx/>
              <a:buAutoNum type="alphaUcPeriod"/>
            </a:pPr>
            <a:r>
              <a:rPr lang="en-US">
                <a:latin typeface="Calibri" pitchFamily="34" charset="0"/>
              </a:rPr>
              <a:t>Increases</a:t>
            </a:r>
          </a:p>
          <a:p>
            <a:pPr marL="342900" indent="-342900">
              <a:buFontTx/>
              <a:buAutoNum type="alphaUcPeriod"/>
            </a:pPr>
            <a:r>
              <a:rPr lang="en-US">
                <a:latin typeface="Calibri" pitchFamily="34" charset="0"/>
              </a:rPr>
              <a:t>Decreases</a:t>
            </a:r>
          </a:p>
          <a:p>
            <a:pPr marL="342900" indent="-342900">
              <a:buFontTx/>
              <a:buAutoNum type="alphaUcPeriod"/>
            </a:pPr>
            <a:r>
              <a:rPr lang="en-US">
                <a:latin typeface="Calibri" pitchFamily="34" charset="0"/>
              </a:rPr>
              <a:t>Stays the same</a:t>
            </a:r>
          </a:p>
          <a:p>
            <a:pPr marL="342900" indent="-342900">
              <a:buFontTx/>
              <a:buAutoNum type="alphaUcPeriod"/>
            </a:pPr>
            <a:r>
              <a:rPr lang="en-US">
                <a:latin typeface="Calibri" pitchFamily="34" charset="0"/>
              </a:rPr>
              <a:t>Cannot be determined</a:t>
            </a:r>
          </a:p>
        </p:txBody>
      </p:sp>
      <p:cxnSp>
        <p:nvCxnSpPr>
          <p:cNvPr id="12" name="Straight Arrow Connector 11"/>
          <p:cNvCxnSpPr/>
          <p:nvPr/>
        </p:nvCxnSpPr>
        <p:spPr>
          <a:xfrm>
            <a:off x="2057400" y="2895600"/>
            <a:ext cx="8382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07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pPr>
              <a:defRPr/>
            </a:pPr>
            <a:fld id="{DD56AA27-708A-4639-A331-BFF6D4A0EDD3}" type="slidenum">
              <a:rPr lang="en-US"/>
              <a:pPr>
                <a:defRPr/>
              </a:pPr>
              <a:t>20</a:t>
            </a:fld>
            <a:endParaRPr lang="en-US"/>
          </a:p>
        </p:txBody>
      </p:sp>
      <p:sp>
        <p:nvSpPr>
          <p:cNvPr id="50178" name="Title 1"/>
          <p:cNvSpPr>
            <a:spLocks noGrp="1"/>
          </p:cNvSpPr>
          <p:nvPr>
            <p:ph type="title"/>
          </p:nvPr>
        </p:nvSpPr>
        <p:spPr/>
        <p:txBody>
          <a:bodyPr/>
          <a:lstStyle/>
          <a:p>
            <a:pPr eaLnBrk="1" hangingPunct="1"/>
            <a:r>
              <a:rPr lang="en-US" smtClean="0"/>
              <a:t>Isochoric Processes</a:t>
            </a:r>
          </a:p>
        </p:txBody>
      </p:sp>
      <p:sp>
        <p:nvSpPr>
          <p:cNvPr id="50179" name="Text Box 3"/>
          <p:cNvSpPr txBox="1">
            <a:spLocks noChangeArrowheads="1"/>
          </p:cNvSpPr>
          <p:nvPr/>
        </p:nvSpPr>
        <p:spPr bwMode="auto">
          <a:xfrm>
            <a:off x="3943350" y="1565276"/>
            <a:ext cx="1524776" cy="646331"/>
          </a:xfrm>
          <a:prstGeom prst="rect">
            <a:avLst/>
          </a:prstGeom>
          <a:noFill/>
          <a:ln w="9525">
            <a:noFill/>
            <a:miter lim="800000"/>
            <a:headEnd/>
            <a:tailEnd/>
          </a:ln>
        </p:spPr>
        <p:txBody>
          <a:bodyPr wrap="none">
            <a:spAutoFit/>
          </a:bodyPr>
          <a:lstStyle/>
          <a:p>
            <a:r>
              <a:rPr lang="en-US" sz="3600" dirty="0">
                <a:latin typeface="Symbol" pitchFamily="18" charset="2"/>
              </a:rPr>
              <a:t>D</a:t>
            </a:r>
            <a:r>
              <a:rPr lang="en-US" sz="3600" i="1" dirty="0">
                <a:latin typeface="Times New Roman" pitchFamily="18" charset="0"/>
                <a:cs typeface="Times New Roman" pitchFamily="18" charset="0"/>
              </a:rPr>
              <a:t>V</a:t>
            </a:r>
            <a:r>
              <a:rPr lang="en-US" sz="3600" dirty="0"/>
              <a:t> = 0 </a:t>
            </a:r>
          </a:p>
        </p:txBody>
      </p:sp>
      <p:sp>
        <p:nvSpPr>
          <p:cNvPr id="50180" name="Line 4"/>
          <p:cNvSpPr>
            <a:spLocks noChangeShapeType="1"/>
          </p:cNvSpPr>
          <p:nvPr/>
        </p:nvSpPr>
        <p:spPr bwMode="auto">
          <a:xfrm>
            <a:off x="5467350" y="1943100"/>
            <a:ext cx="914400" cy="0"/>
          </a:xfrm>
          <a:prstGeom prst="line">
            <a:avLst/>
          </a:prstGeom>
          <a:noFill/>
          <a:ln w="9525">
            <a:solidFill>
              <a:schemeClr val="tx1"/>
            </a:solidFill>
            <a:round/>
            <a:headEnd/>
            <a:tailEnd type="triangle" w="med" len="med"/>
          </a:ln>
        </p:spPr>
        <p:txBody>
          <a:bodyPr/>
          <a:lstStyle/>
          <a:p>
            <a:endParaRPr lang="en-US"/>
          </a:p>
        </p:txBody>
      </p:sp>
      <p:sp>
        <p:nvSpPr>
          <p:cNvPr id="50181" name="Text Box 5"/>
          <p:cNvSpPr txBox="1">
            <a:spLocks noChangeArrowheads="1"/>
          </p:cNvSpPr>
          <p:nvPr/>
        </p:nvSpPr>
        <p:spPr bwMode="auto">
          <a:xfrm>
            <a:off x="6457950" y="1568451"/>
            <a:ext cx="1625060" cy="646331"/>
          </a:xfrm>
          <a:prstGeom prst="rect">
            <a:avLst/>
          </a:prstGeom>
          <a:noFill/>
          <a:ln w="9525">
            <a:noFill/>
            <a:miter lim="800000"/>
            <a:headEnd/>
            <a:tailEnd/>
          </a:ln>
        </p:spPr>
        <p:txBody>
          <a:bodyPr wrap="none">
            <a:spAutoFit/>
          </a:bodyPr>
          <a:lstStyle/>
          <a:p>
            <a:r>
              <a:rPr lang="en-US" sz="3600" i="1" dirty="0" err="1">
                <a:latin typeface="Times New Roman" pitchFamily="18" charset="0"/>
                <a:cs typeface="Times New Roman" pitchFamily="18" charset="0"/>
              </a:rPr>
              <a:t>W</a:t>
            </a:r>
            <a:r>
              <a:rPr lang="en-US" sz="3600" i="1" baseline="-25000" dirty="0" err="1">
                <a:latin typeface="Times New Roman" pitchFamily="18" charset="0"/>
                <a:cs typeface="Times New Roman" pitchFamily="18" charset="0"/>
              </a:rPr>
              <a:t>env</a:t>
            </a:r>
            <a:r>
              <a:rPr lang="en-US" sz="3600" dirty="0"/>
              <a:t> = 0</a:t>
            </a:r>
          </a:p>
        </p:txBody>
      </p:sp>
      <p:pic>
        <p:nvPicPr>
          <p:cNvPr id="36869" name="Picture 6" descr="17-07a"/>
          <p:cNvPicPr>
            <a:picLocks noChangeAspect="1" noChangeArrowheads="1"/>
          </p:cNvPicPr>
          <p:nvPr/>
        </p:nvPicPr>
        <p:blipFill>
          <a:blip r:embed="rId3" cstate="print"/>
          <a:srcRect/>
          <a:stretch>
            <a:fillRect/>
          </a:stretch>
        </p:blipFill>
        <p:spPr bwMode="auto">
          <a:xfrm>
            <a:off x="2362200" y="2819400"/>
            <a:ext cx="3657600" cy="3221038"/>
          </a:xfrm>
          <a:prstGeom prst="rect">
            <a:avLst/>
          </a:prstGeom>
          <a:noFill/>
          <a:ln w="9525">
            <a:noFill/>
            <a:miter lim="800000"/>
            <a:headEnd/>
            <a:tailEnd/>
          </a:ln>
        </p:spPr>
      </p:pic>
      <p:sp>
        <p:nvSpPr>
          <p:cNvPr id="36870" name="Text Box 7"/>
          <p:cNvSpPr txBox="1">
            <a:spLocks noChangeArrowheads="1"/>
          </p:cNvSpPr>
          <p:nvPr/>
        </p:nvSpPr>
        <p:spPr bwMode="auto">
          <a:xfrm>
            <a:off x="5943601" y="3962400"/>
            <a:ext cx="2432845" cy="369332"/>
          </a:xfrm>
          <a:prstGeom prst="rect">
            <a:avLst/>
          </a:prstGeom>
          <a:noFill/>
          <a:ln w="9525">
            <a:noFill/>
            <a:miter lim="800000"/>
            <a:headEnd/>
            <a:tailEnd/>
          </a:ln>
        </p:spPr>
        <p:txBody>
          <a:bodyPr wrap="none">
            <a:spAutoFit/>
          </a:bodyPr>
          <a:lstStyle/>
          <a:p>
            <a:r>
              <a:rPr lang="en-US">
                <a:solidFill>
                  <a:srgbClr val="0000FF"/>
                </a:solidFill>
              </a:rPr>
              <a:t>area under curve is zero</a:t>
            </a:r>
          </a:p>
        </p:txBody>
      </p:sp>
      <p:sp>
        <p:nvSpPr>
          <p:cNvPr id="36871" name="Line 8"/>
          <p:cNvSpPr>
            <a:spLocks noChangeShapeType="1"/>
          </p:cNvSpPr>
          <p:nvPr/>
        </p:nvSpPr>
        <p:spPr bwMode="auto">
          <a:xfrm flipH="1">
            <a:off x="4419600" y="4267200"/>
            <a:ext cx="1371600" cy="76200"/>
          </a:xfrm>
          <a:prstGeom prst="line">
            <a:avLst/>
          </a:prstGeom>
          <a:noFill/>
          <a:ln w="9525">
            <a:solidFill>
              <a:srgbClr val="0000FF"/>
            </a:solidFill>
            <a:round/>
            <a:headEnd/>
            <a:tailEnd type="triangle" w="med" len="med"/>
          </a:ln>
        </p:spPr>
        <p:txBody>
          <a:bodyPr/>
          <a:lstStyle/>
          <a:p>
            <a:endParaRPr lang="en-US"/>
          </a:p>
        </p:txBody>
      </p:sp>
    </p:spTree>
    <p:extLst>
      <p:ext uri="{BB962C8B-B14F-4D97-AF65-F5344CB8AC3E}">
        <p14:creationId xmlns:p14="http://schemas.microsoft.com/office/powerpoint/2010/main" val="73891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8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p:bldP spid="3687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8CA40995-0EFA-4FDD-967D-2C672F7106E3}" type="slidenum">
              <a:rPr lang="en-US"/>
              <a:pPr>
                <a:defRPr/>
              </a:pPr>
              <a:t>21</a:t>
            </a:fld>
            <a:endParaRPr lang="en-US"/>
          </a:p>
        </p:txBody>
      </p:sp>
      <p:sp>
        <p:nvSpPr>
          <p:cNvPr id="52226" name="Title 1"/>
          <p:cNvSpPr>
            <a:spLocks noGrp="1"/>
          </p:cNvSpPr>
          <p:nvPr>
            <p:ph type="title"/>
          </p:nvPr>
        </p:nvSpPr>
        <p:spPr/>
        <p:txBody>
          <a:bodyPr/>
          <a:lstStyle/>
          <a:p>
            <a:pPr eaLnBrk="1" hangingPunct="1"/>
            <a:r>
              <a:rPr lang="en-US" smtClean="0"/>
              <a:t>Isobaric Processes</a:t>
            </a:r>
          </a:p>
        </p:txBody>
      </p:sp>
      <p:pic>
        <p:nvPicPr>
          <p:cNvPr id="52227" name="Picture 3" descr="17-07b"/>
          <p:cNvPicPr>
            <a:picLocks noChangeAspect="1" noChangeArrowheads="1"/>
          </p:cNvPicPr>
          <p:nvPr/>
        </p:nvPicPr>
        <p:blipFill>
          <a:blip r:embed="rId3" cstate="print"/>
          <a:srcRect/>
          <a:stretch>
            <a:fillRect/>
          </a:stretch>
        </p:blipFill>
        <p:spPr bwMode="auto">
          <a:xfrm>
            <a:off x="1752600" y="3048001"/>
            <a:ext cx="3657600" cy="3427413"/>
          </a:xfrm>
          <a:prstGeom prst="rect">
            <a:avLst/>
          </a:prstGeom>
          <a:noFill/>
          <a:ln w="9525">
            <a:noFill/>
            <a:miter lim="800000"/>
            <a:headEnd/>
            <a:tailEnd/>
          </a:ln>
        </p:spPr>
      </p:pic>
      <p:sp>
        <p:nvSpPr>
          <p:cNvPr id="33796" name="Rectangle 4"/>
          <p:cNvSpPr>
            <a:spLocks noChangeArrowheads="1"/>
          </p:cNvSpPr>
          <p:nvPr/>
        </p:nvSpPr>
        <p:spPr bwMode="auto">
          <a:xfrm>
            <a:off x="2628900" y="4368800"/>
            <a:ext cx="2286000" cy="1612900"/>
          </a:xfrm>
          <a:prstGeom prst="rect">
            <a:avLst/>
          </a:prstGeom>
          <a:solidFill>
            <a:schemeClr val="bg1"/>
          </a:solidFill>
          <a:ln w="9525">
            <a:noFill/>
            <a:miter lim="800000"/>
            <a:headEnd/>
            <a:tailEnd/>
          </a:ln>
        </p:spPr>
        <p:txBody>
          <a:bodyPr wrap="none" anchor="ctr"/>
          <a:lstStyle/>
          <a:p>
            <a:endParaRPr lang="en-US"/>
          </a:p>
        </p:txBody>
      </p:sp>
      <p:sp>
        <p:nvSpPr>
          <p:cNvPr id="52229" name="Line 5"/>
          <p:cNvSpPr>
            <a:spLocks noChangeShapeType="1"/>
          </p:cNvSpPr>
          <p:nvPr/>
        </p:nvSpPr>
        <p:spPr bwMode="auto">
          <a:xfrm>
            <a:off x="2628900" y="4371975"/>
            <a:ext cx="2209800" cy="0"/>
          </a:xfrm>
          <a:prstGeom prst="line">
            <a:avLst/>
          </a:prstGeom>
          <a:noFill/>
          <a:ln w="57150">
            <a:solidFill>
              <a:schemeClr val="tx1"/>
            </a:solidFill>
            <a:round/>
            <a:headEnd/>
            <a:tailEnd/>
          </a:ln>
        </p:spPr>
        <p:txBody>
          <a:bodyPr/>
          <a:lstStyle/>
          <a:p>
            <a:endParaRPr lang="en-US"/>
          </a:p>
        </p:txBody>
      </p:sp>
      <p:sp>
        <p:nvSpPr>
          <p:cNvPr id="52230" name="Line 6"/>
          <p:cNvSpPr>
            <a:spLocks noChangeShapeType="1"/>
          </p:cNvSpPr>
          <p:nvPr/>
        </p:nvSpPr>
        <p:spPr bwMode="auto">
          <a:xfrm>
            <a:off x="2762250" y="4368800"/>
            <a:ext cx="1066800" cy="0"/>
          </a:xfrm>
          <a:prstGeom prst="line">
            <a:avLst/>
          </a:prstGeom>
          <a:noFill/>
          <a:ln w="57150">
            <a:solidFill>
              <a:schemeClr val="tx1"/>
            </a:solidFill>
            <a:round/>
            <a:headEnd/>
            <a:tailEnd type="arrow" w="med" len="med"/>
          </a:ln>
        </p:spPr>
        <p:txBody>
          <a:bodyPr/>
          <a:lstStyle/>
          <a:p>
            <a:endParaRPr lang="en-US"/>
          </a:p>
        </p:txBody>
      </p:sp>
      <p:sp>
        <p:nvSpPr>
          <p:cNvPr id="33799" name="Text Box 7"/>
          <p:cNvSpPr txBox="1">
            <a:spLocks noChangeArrowheads="1"/>
          </p:cNvSpPr>
          <p:nvPr/>
        </p:nvSpPr>
        <p:spPr bwMode="auto">
          <a:xfrm>
            <a:off x="6934201" y="3048001"/>
            <a:ext cx="2415341" cy="646331"/>
          </a:xfrm>
          <a:prstGeom prst="rect">
            <a:avLst/>
          </a:prstGeom>
          <a:noFill/>
          <a:ln w="9525">
            <a:noFill/>
            <a:miter lim="800000"/>
            <a:headEnd/>
            <a:tailEnd/>
          </a:ln>
        </p:spPr>
        <p:txBody>
          <a:bodyPr wrap="none">
            <a:spAutoFit/>
          </a:bodyPr>
          <a:lstStyle/>
          <a:p>
            <a:r>
              <a:rPr lang="en-US" sz="3600" i="1" dirty="0" err="1">
                <a:latin typeface="Times New Roman" pitchFamily="18" charset="0"/>
                <a:cs typeface="Times New Roman" pitchFamily="18" charset="0"/>
              </a:rPr>
              <a:t>W</a:t>
            </a:r>
            <a:r>
              <a:rPr lang="en-US" sz="3600" i="1" baseline="-25000" dirty="0" err="1">
                <a:latin typeface="Times New Roman" pitchFamily="18" charset="0"/>
                <a:cs typeface="Times New Roman" pitchFamily="18" charset="0"/>
              </a:rPr>
              <a:t>env</a:t>
            </a:r>
            <a:r>
              <a:rPr lang="en-US" sz="3600" i="1" dirty="0"/>
              <a:t> = –</a:t>
            </a:r>
            <a:r>
              <a:rPr lang="en-US" sz="3600" i="1" dirty="0" err="1">
                <a:latin typeface="Times New Roman" pitchFamily="18" charset="0"/>
                <a:cs typeface="Times New Roman" pitchFamily="18" charset="0"/>
              </a:rPr>
              <a:t>p</a:t>
            </a:r>
            <a:r>
              <a:rPr lang="en-US" sz="3600" i="1" dirty="0" err="1">
                <a:latin typeface="Symbol" pitchFamily="18" charset="2"/>
              </a:rPr>
              <a:t>D</a:t>
            </a:r>
            <a:r>
              <a:rPr lang="en-US" sz="3600" i="1" dirty="0" err="1">
                <a:latin typeface="Times New Roman" pitchFamily="18" charset="0"/>
                <a:cs typeface="Times New Roman" pitchFamily="18" charset="0"/>
              </a:rPr>
              <a:t>V</a:t>
            </a:r>
            <a:endParaRPr lang="en-US" sz="3600" i="1" dirty="0">
              <a:latin typeface="Times New Roman" pitchFamily="18" charset="0"/>
              <a:cs typeface="Times New Roman" pitchFamily="18" charset="0"/>
            </a:endParaRPr>
          </a:p>
        </p:txBody>
      </p:sp>
    </p:spTree>
    <p:extLst>
      <p:ext uri="{BB962C8B-B14F-4D97-AF65-F5344CB8AC3E}">
        <p14:creationId xmlns:p14="http://schemas.microsoft.com/office/powerpoint/2010/main" val="97847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379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D664994-D796-4D50-8AB3-B6B2CBC9A241}" type="slidenum">
              <a:rPr lang="en-US"/>
              <a:pPr>
                <a:defRPr/>
              </a:pPr>
              <a:t>22</a:t>
            </a:fld>
            <a:endParaRPr lang="en-US"/>
          </a:p>
        </p:txBody>
      </p:sp>
      <p:sp>
        <p:nvSpPr>
          <p:cNvPr id="34822" name="Title 1"/>
          <p:cNvSpPr>
            <a:spLocks noGrp="1"/>
          </p:cNvSpPr>
          <p:nvPr>
            <p:ph type="title"/>
          </p:nvPr>
        </p:nvSpPr>
        <p:spPr>
          <a:xfrm>
            <a:off x="619125" y="213517"/>
            <a:ext cx="10515600" cy="1325563"/>
          </a:xfrm>
        </p:spPr>
        <p:txBody>
          <a:bodyPr/>
          <a:lstStyle/>
          <a:p>
            <a:pPr eaLnBrk="1" hangingPunct="1"/>
            <a:r>
              <a:rPr lang="en-US" dirty="0" smtClean="0"/>
              <a:t>Isothermal Processes</a:t>
            </a:r>
          </a:p>
        </p:txBody>
      </p:sp>
      <p:pic>
        <p:nvPicPr>
          <p:cNvPr id="34823" name="Picture 3" descr="17-08"/>
          <p:cNvPicPr>
            <a:picLocks noChangeAspect="1" noChangeArrowheads="1"/>
          </p:cNvPicPr>
          <p:nvPr/>
        </p:nvPicPr>
        <p:blipFill>
          <a:blip r:embed="rId4" cstate="print"/>
          <a:srcRect/>
          <a:stretch>
            <a:fillRect/>
          </a:stretch>
        </p:blipFill>
        <p:spPr bwMode="auto">
          <a:xfrm>
            <a:off x="1828800" y="3200401"/>
            <a:ext cx="3352800" cy="3173413"/>
          </a:xfrm>
          <a:prstGeom prst="rect">
            <a:avLst/>
          </a:prstGeom>
          <a:noFill/>
          <a:ln w="9525">
            <a:noFill/>
            <a:miter lim="800000"/>
            <a:headEnd/>
            <a:tailEnd/>
          </a:ln>
        </p:spPr>
      </p:pic>
      <p:graphicFrame>
        <p:nvGraphicFramePr>
          <p:cNvPr id="34820" name="Object 4"/>
          <p:cNvGraphicFramePr>
            <a:graphicFrameLocks noChangeAspect="1"/>
          </p:cNvGraphicFramePr>
          <p:nvPr>
            <p:extLst>
              <p:ext uri="{D42A27DB-BD31-4B8C-83A1-F6EECF244321}">
                <p14:modId xmlns:p14="http://schemas.microsoft.com/office/powerpoint/2010/main" val="946784920"/>
              </p:ext>
            </p:extLst>
          </p:nvPr>
        </p:nvGraphicFramePr>
        <p:xfrm>
          <a:off x="2933700" y="1524000"/>
          <a:ext cx="6965950" cy="1028700"/>
        </p:xfrm>
        <a:graphic>
          <a:graphicData uri="http://schemas.openxmlformats.org/presentationml/2006/ole">
            <mc:AlternateContent xmlns:mc="http://schemas.openxmlformats.org/markup-compatibility/2006">
              <mc:Choice xmlns:v="urn:schemas-microsoft-com:vml" Requires="v">
                <p:oleObj spid="_x0000_s2061" name="Equation" r:id="rId5" imgW="3263760" imgH="482400" progId="Equation.3">
                  <p:embed/>
                </p:oleObj>
              </mc:Choice>
              <mc:Fallback>
                <p:oleObj name="Equation" r:id="rId5" imgW="3263760" imgH="482400" progId="Equation.3">
                  <p:embed/>
                  <p:pic>
                    <p:nvPicPr>
                      <p:cNvPr id="0" name=""/>
                      <p:cNvPicPr>
                        <a:picLocks noChangeAspect="1" noChangeArrowheads="1"/>
                      </p:cNvPicPr>
                      <p:nvPr/>
                    </p:nvPicPr>
                    <p:blipFill>
                      <a:blip r:embed="rId6"/>
                      <a:srcRect/>
                      <a:stretch>
                        <a:fillRect/>
                      </a:stretch>
                    </p:blipFill>
                    <p:spPr bwMode="auto">
                      <a:xfrm>
                        <a:off x="2933700" y="1524000"/>
                        <a:ext cx="6965950"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a:xfrm>
            <a:off x="5648325" y="1539080"/>
            <a:ext cx="5238750" cy="11430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716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8400" y="840984"/>
            <a:ext cx="9315199" cy="5176032"/>
          </a:xfrm>
          <a:prstGeom prst="rect">
            <a:avLst/>
          </a:prstGeom>
        </p:spPr>
      </p:pic>
    </p:spTree>
    <p:extLst>
      <p:ext uri="{BB962C8B-B14F-4D97-AF65-F5344CB8AC3E}">
        <p14:creationId xmlns:p14="http://schemas.microsoft.com/office/powerpoint/2010/main" val="40168038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74093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18370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8709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12675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25256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33870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25920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44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1319</TotalTime>
  <Words>985</Words>
  <Application>Microsoft Office PowerPoint</Application>
  <PresentationFormat>Widescreen</PresentationFormat>
  <Paragraphs>118</Paragraphs>
  <Slides>31</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Arial</vt:lpstr>
      <vt:lpstr>Calibri</vt:lpstr>
      <vt:lpstr>Calibri Light</vt:lpstr>
      <vt:lpstr>Lucida Sans Unicode</vt:lpstr>
      <vt:lpstr>Symbol</vt:lpstr>
      <vt:lpstr>Times New Roman</vt:lpstr>
      <vt:lpstr>Office Theme</vt:lpstr>
      <vt:lpstr>Equation</vt:lpstr>
      <vt:lpstr>PowerPoint Presentation</vt:lpstr>
      <vt:lpstr>Atoms and Molecules</vt:lpstr>
      <vt:lpstr>PowerPoint Presentation</vt:lpstr>
      <vt:lpstr>PowerPoint Presentation</vt:lpstr>
      <vt:lpstr>Conservation of Energy</vt:lpstr>
      <vt:lpstr>PowerPoint Presentation</vt:lpstr>
      <vt:lpstr>PowerPoint Presentation</vt:lpstr>
      <vt:lpstr>Heat Transfer and Temperature Change</vt:lpstr>
      <vt:lpstr>PowerPoint Presentation</vt:lpstr>
      <vt:lpstr>PowerPoint Presentation</vt:lpstr>
      <vt:lpstr>PowerPoint Presentation</vt:lpstr>
      <vt:lpstr>PowerPoint Presentation</vt:lpstr>
      <vt:lpstr>Heat Transfer and Phase Change</vt:lpstr>
      <vt:lpstr>Work and Ideal-Gas Processes</vt:lpstr>
      <vt:lpstr>Work and Ideal-Gas Processes</vt:lpstr>
      <vt:lpstr>PowerPoint Presentation</vt:lpstr>
      <vt:lpstr>PowerPoint Presentation</vt:lpstr>
      <vt:lpstr>PowerPoint Presentation</vt:lpstr>
      <vt:lpstr>PowerPoint Presentation</vt:lpstr>
      <vt:lpstr>Isochoric Processes</vt:lpstr>
      <vt:lpstr>Isobaric Processes</vt:lpstr>
      <vt:lpstr>Isothermal Processes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Trevor Gamble</dc:creator>
  <cp:lastModifiedBy>Trevor Gamble</cp:lastModifiedBy>
  <cp:revision>18</cp:revision>
  <dcterms:created xsi:type="dcterms:W3CDTF">2016-01-27T02:16:37Z</dcterms:created>
  <dcterms:modified xsi:type="dcterms:W3CDTF">2016-01-28T18:23:56Z</dcterms:modified>
</cp:coreProperties>
</file>