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71" r:id="rId4"/>
    <p:sldId id="260" r:id="rId5"/>
    <p:sldId id="261" r:id="rId6"/>
    <p:sldId id="262" r:id="rId7"/>
    <p:sldId id="276" r:id="rId8"/>
    <p:sldId id="270" r:id="rId9"/>
    <p:sldId id="265" r:id="rId10"/>
    <p:sldId id="272" r:id="rId11"/>
    <p:sldId id="269" r:id="rId12"/>
    <p:sldId id="277" r:id="rId13"/>
    <p:sldId id="268" r:id="rId14"/>
    <p:sldId id="275" r:id="rId15"/>
    <p:sldId id="266" r:id="rId16"/>
    <p:sldId id="263" r:id="rId17"/>
    <p:sldId id="273" r:id="rId18"/>
    <p:sldId id="274" r:id="rId19"/>
    <p:sldId id="267" r:id="rId20"/>
    <p:sldId id="278"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8" autoAdjust="0"/>
    <p:restoredTop sz="94660"/>
  </p:normalViewPr>
  <p:slideViewPr>
    <p:cSldViewPr snapToGrid="0">
      <p:cViewPr varScale="1">
        <p:scale>
          <a:sx n="68" d="100"/>
          <a:sy n="68" d="100"/>
        </p:scale>
        <p:origin x="497"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DF9164-4976-4801-BCD4-DCF4EDF45BB2}" type="datetimeFigureOut">
              <a:rPr lang="en-US" smtClean="0"/>
              <a:t>1/25/2016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F9D512-4D0B-493E-AB15-016295984F33}" type="slidenum">
              <a:rPr lang="en-US" smtClean="0"/>
              <a:t>‹#›</a:t>
            </a:fld>
            <a:endParaRPr lang="en-US"/>
          </a:p>
        </p:txBody>
      </p:sp>
    </p:spTree>
    <p:extLst>
      <p:ext uri="{BB962C8B-B14F-4D97-AF65-F5344CB8AC3E}">
        <p14:creationId xmlns:p14="http://schemas.microsoft.com/office/powerpoint/2010/main" val="2201004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cientificamerican.com/article/superheavy-element-117-island-of-stabilit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cientificamerican.com/article/superheavy-element-117-island-of-stability/"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https://www.youtube.com/watch?v=WPA-KpldDVc</a:t>
            </a:r>
            <a:endParaRPr lang="en-US" dirty="0"/>
          </a:p>
        </p:txBody>
      </p:sp>
      <p:sp>
        <p:nvSpPr>
          <p:cNvPr id="4" name="Slide Number Placeholder 3"/>
          <p:cNvSpPr>
            <a:spLocks noGrp="1"/>
          </p:cNvSpPr>
          <p:nvPr>
            <p:ph type="sldNum" sz="quarter" idx="10"/>
          </p:nvPr>
        </p:nvSpPr>
        <p:spPr/>
        <p:txBody>
          <a:bodyPr/>
          <a:lstStyle/>
          <a:p>
            <a:fld id="{F74D3F9B-ABD9-4136-B0AF-107CC31E5775}" type="slidenum">
              <a:rPr lang="en-US" smtClean="0"/>
              <a:t>3</a:t>
            </a:fld>
            <a:endParaRPr lang="en-US"/>
          </a:p>
        </p:txBody>
      </p:sp>
    </p:spTree>
    <p:extLst>
      <p:ext uri="{BB962C8B-B14F-4D97-AF65-F5344CB8AC3E}">
        <p14:creationId xmlns:p14="http://schemas.microsoft.com/office/powerpoint/2010/main" val="4257682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https://www.youtube.com/watch?v=QXIhMS4JTGc&amp;index=1&amp;list=PLTiv_XWHnOZocOSyXQu0KjgxylcBMFqRh</a:t>
            </a:r>
          </a:p>
          <a:p>
            <a:endParaRPr lang="en-US" dirty="0"/>
          </a:p>
        </p:txBody>
      </p:sp>
      <p:sp>
        <p:nvSpPr>
          <p:cNvPr id="4" name="Slide Number Placeholder 3"/>
          <p:cNvSpPr>
            <a:spLocks noGrp="1"/>
          </p:cNvSpPr>
          <p:nvPr>
            <p:ph type="sldNum" sz="quarter" idx="10"/>
          </p:nvPr>
        </p:nvSpPr>
        <p:spPr/>
        <p:txBody>
          <a:bodyPr/>
          <a:lstStyle/>
          <a:p>
            <a:fld id="{F74D3F9B-ABD9-4136-B0AF-107CC31E5775}" type="slidenum">
              <a:rPr lang="en-US" smtClean="0"/>
              <a:t>5</a:t>
            </a:fld>
            <a:endParaRPr lang="en-US"/>
          </a:p>
        </p:txBody>
      </p:sp>
    </p:spTree>
    <p:extLst>
      <p:ext uri="{BB962C8B-B14F-4D97-AF65-F5344CB8AC3E}">
        <p14:creationId xmlns:p14="http://schemas.microsoft.com/office/powerpoint/2010/main" val="145242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4DBEB38-DC00-4730-8F8F-4EB00306F12E}" type="slidenum">
              <a:rPr lang="en-US" smtClean="0"/>
              <a:pPr/>
              <a:t>9</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dirty="0" smtClean="0"/>
              <a:t>What is thermodynamics? look at the word – heat, moving – how heat energy is transformed into other types of energy – energy is conserved, but it can change form – can change into heat like we talked about last time – give an example of mechanical energy turning into heat energy – now we’ll talk about going the other way</a:t>
            </a:r>
          </a:p>
          <a:p>
            <a:pPr eaLnBrk="1" hangingPunct="1"/>
            <a:r>
              <a:rPr lang="en-US" dirty="0" smtClean="0"/>
              <a:t>macroscopic description of matter, heat and work, macro/micro connection, heat engines</a:t>
            </a:r>
          </a:p>
        </p:txBody>
      </p:sp>
    </p:spTree>
    <p:extLst>
      <p:ext uri="{BB962C8B-B14F-4D97-AF65-F5344CB8AC3E}">
        <p14:creationId xmlns:p14="http://schemas.microsoft.com/office/powerpoint/2010/main" val="986728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8593093-9679-41A5-B899-E9E917257D71}" type="slidenum">
              <a:rPr lang="en-US" smtClean="0"/>
              <a:pPr/>
              <a:t>10</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t>on the board show how it is written: 1H 4He, 12C – how many neutrons in 1H? in 12C?</a:t>
            </a:r>
          </a:p>
        </p:txBody>
      </p:sp>
    </p:spTree>
    <p:extLst>
      <p:ext uri="{BB962C8B-B14F-4D97-AF65-F5344CB8AC3E}">
        <p14:creationId xmlns:p14="http://schemas.microsoft.com/office/powerpoint/2010/main" val="297044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http://www.scientificamerican.com/article/superheavy-element-117-island-of-stability/</a:t>
            </a:r>
            <a:endParaRPr lang="en-US" dirty="0"/>
          </a:p>
        </p:txBody>
      </p:sp>
      <p:sp>
        <p:nvSpPr>
          <p:cNvPr id="4" name="Slide Number Placeholder 3"/>
          <p:cNvSpPr>
            <a:spLocks noGrp="1"/>
          </p:cNvSpPr>
          <p:nvPr>
            <p:ph type="sldNum" sz="quarter" idx="10"/>
          </p:nvPr>
        </p:nvSpPr>
        <p:spPr/>
        <p:txBody>
          <a:bodyPr/>
          <a:lstStyle/>
          <a:p>
            <a:fld id="{3BF9D512-4D0B-493E-AB15-016295984F33}" type="slidenum">
              <a:rPr lang="en-US" smtClean="0"/>
              <a:t>12</a:t>
            </a:fld>
            <a:endParaRPr lang="en-US"/>
          </a:p>
        </p:txBody>
      </p:sp>
    </p:spTree>
    <p:extLst>
      <p:ext uri="{BB962C8B-B14F-4D97-AF65-F5344CB8AC3E}">
        <p14:creationId xmlns:p14="http://schemas.microsoft.com/office/powerpoint/2010/main" val="2839314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5BEC2B4-D610-42A0-9ADE-2E350804CB63}" type="slidenum">
              <a:rPr lang="en-US" smtClean="0"/>
              <a:pPr/>
              <a:t>14</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mtClean="0"/>
              <a:t>PAIR SHARE – discuss the following with a partner – some might be trick questions</a:t>
            </a:r>
          </a:p>
        </p:txBody>
      </p:sp>
    </p:spTree>
    <p:extLst>
      <p:ext uri="{BB962C8B-B14F-4D97-AF65-F5344CB8AC3E}">
        <p14:creationId xmlns:p14="http://schemas.microsoft.com/office/powerpoint/2010/main" val="1945254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http://www.scientificamerican.com/article/superheavy-element-117-island-of-stability/</a:t>
            </a:r>
            <a:endParaRPr lang="en-US" dirty="0"/>
          </a:p>
        </p:txBody>
      </p:sp>
      <p:sp>
        <p:nvSpPr>
          <p:cNvPr id="4" name="Slide Number Placeholder 3"/>
          <p:cNvSpPr>
            <a:spLocks noGrp="1"/>
          </p:cNvSpPr>
          <p:nvPr>
            <p:ph type="sldNum" sz="quarter" idx="10"/>
          </p:nvPr>
        </p:nvSpPr>
        <p:spPr/>
        <p:txBody>
          <a:bodyPr/>
          <a:lstStyle/>
          <a:p>
            <a:fld id="{3BF9D512-4D0B-493E-AB15-016295984F33}" type="slidenum">
              <a:rPr lang="en-US" smtClean="0"/>
              <a:t>20</a:t>
            </a:fld>
            <a:endParaRPr lang="en-US"/>
          </a:p>
        </p:txBody>
      </p:sp>
    </p:spTree>
    <p:extLst>
      <p:ext uri="{BB962C8B-B14F-4D97-AF65-F5344CB8AC3E}">
        <p14:creationId xmlns:p14="http://schemas.microsoft.com/office/powerpoint/2010/main" val="2728764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2343526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101964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296908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555C60-7244-46F1-AD83-2AB80524FA8F}"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77112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555C60-7244-46F1-AD83-2AB80524FA8F}" type="datetimeFigureOut">
              <a:rPr lang="en-US" smtClean="0"/>
              <a:t>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80291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555C60-7244-46F1-AD83-2AB80524FA8F}" type="datetimeFigureOut">
              <a:rPr lang="en-US" smtClean="0"/>
              <a:t>1/25/2016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2339791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55C60-7244-46F1-AD83-2AB80524FA8F}" type="datetimeFigureOut">
              <a:rPr lang="en-US" smtClean="0"/>
              <a:t>1/25/2016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16119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5C60-7244-46F1-AD83-2AB80524FA8F}"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1097002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55C60-7244-46F1-AD83-2AB80524FA8F}"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3892396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403230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555C60-7244-46F1-AD83-2AB80524FA8F}"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CAD76-43F1-4C5A-BC5A-91830DC832A2}" type="slidenum">
              <a:rPr lang="en-US" smtClean="0"/>
              <a:t>‹#›</a:t>
            </a:fld>
            <a:endParaRPr lang="en-US"/>
          </a:p>
        </p:txBody>
      </p:sp>
    </p:spTree>
    <p:extLst>
      <p:ext uri="{BB962C8B-B14F-4D97-AF65-F5344CB8AC3E}">
        <p14:creationId xmlns:p14="http://schemas.microsoft.com/office/powerpoint/2010/main" val="367909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55C60-7244-46F1-AD83-2AB80524FA8F}" type="datetimeFigureOut">
              <a:rPr lang="en-US" smtClean="0"/>
              <a:t>1/25/2016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CAD76-43F1-4C5A-BC5A-91830DC832A2}" type="slidenum">
              <a:rPr lang="en-US" smtClean="0"/>
              <a:t>‹#›</a:t>
            </a:fld>
            <a:endParaRPr lang="en-US"/>
          </a:p>
        </p:txBody>
      </p:sp>
    </p:spTree>
    <p:extLst>
      <p:ext uri="{BB962C8B-B14F-4D97-AF65-F5344CB8AC3E}">
        <p14:creationId xmlns:p14="http://schemas.microsoft.com/office/powerpoint/2010/main" val="2121126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5.jpeg"/><Relationship Id="rId5" Type="http://schemas.openxmlformats.org/officeDocument/2006/relationships/image" Target="../media/image13.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0" y="1735125"/>
            <a:ext cx="3724275" cy="3505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Physics </a:t>
            </a:r>
            <a:r>
              <a:rPr lang="en-US" b="1" dirty="0" smtClean="0">
                <a:solidFill>
                  <a:schemeClr val="tx1"/>
                </a:solidFill>
              </a:rPr>
              <a:t>152</a:t>
            </a:r>
            <a:endParaRPr lang="en-US" b="1" dirty="0" smtClean="0">
              <a:solidFill>
                <a:schemeClr val="tx1"/>
              </a:solidFill>
            </a:endParaRPr>
          </a:p>
          <a:p>
            <a:pPr algn="ctr"/>
            <a:r>
              <a:rPr lang="en-US" b="1" dirty="0" smtClean="0">
                <a:solidFill>
                  <a:schemeClr val="tx1"/>
                </a:solidFill>
              </a:rPr>
              <a:t>Dr. Gamble</a:t>
            </a:r>
            <a:endParaRPr lang="en-US" b="1" dirty="0">
              <a:solidFill>
                <a:schemeClr val="tx1"/>
              </a:solidFill>
            </a:endParaRPr>
          </a:p>
        </p:txBody>
      </p:sp>
      <p:sp>
        <p:nvSpPr>
          <p:cNvPr id="6" name="TextBox 5"/>
          <p:cNvSpPr txBox="1"/>
          <p:nvPr/>
        </p:nvSpPr>
        <p:spPr>
          <a:xfrm>
            <a:off x="6880728" y="2024973"/>
            <a:ext cx="2884123" cy="3293209"/>
          </a:xfrm>
          <a:prstGeom prst="rect">
            <a:avLst/>
          </a:prstGeom>
          <a:noFill/>
        </p:spPr>
        <p:txBody>
          <a:bodyPr wrap="none" rtlCol="0">
            <a:spAutoFit/>
          </a:bodyPr>
          <a:lstStyle/>
          <a:p>
            <a:pPr marL="285750" indent="-285750">
              <a:buFont typeface="Arial" panose="020B0604020202020204" pitchFamily="34" charset="0"/>
              <a:buChar char="•"/>
            </a:pPr>
            <a:r>
              <a:rPr lang="en-US" sz="2600" dirty="0" smtClean="0">
                <a:solidFill>
                  <a:schemeClr val="bg1"/>
                </a:solidFill>
              </a:rPr>
              <a:t>Thermodynamics </a:t>
            </a:r>
          </a:p>
          <a:p>
            <a:pPr marL="285750" indent="-285750">
              <a:buFont typeface="Arial" panose="020B0604020202020204" pitchFamily="34" charset="0"/>
              <a:buChar char="•"/>
            </a:pPr>
            <a:endParaRPr lang="en-US" sz="2600" dirty="0" smtClean="0">
              <a:solidFill>
                <a:schemeClr val="bg1"/>
              </a:solidFill>
            </a:endParaRPr>
          </a:p>
          <a:p>
            <a:pPr marL="285750" indent="-285750">
              <a:buFont typeface="Arial" panose="020B0604020202020204" pitchFamily="34" charset="0"/>
              <a:buChar char="•"/>
            </a:pPr>
            <a:r>
              <a:rPr lang="en-US" sz="2600" dirty="0" smtClean="0">
                <a:solidFill>
                  <a:schemeClr val="bg1"/>
                </a:solidFill>
              </a:rPr>
              <a:t>Electricity</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Circuits</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Magnetism</a:t>
            </a:r>
          </a:p>
          <a:p>
            <a:pPr marL="285750" indent="-285750">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2567900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8180" y="-60959"/>
            <a:ext cx="12936855" cy="742718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60000"/>
                  <a:lumOff val="40000"/>
                </a:schemeClr>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2782" y="-271046"/>
            <a:ext cx="7505700" cy="7505700"/>
          </a:xfrm>
          <a:prstGeom prst="rect">
            <a:avLst/>
          </a:prstGeom>
        </p:spPr>
      </p:pic>
    </p:spTree>
    <p:extLst>
      <p:ext uri="{BB962C8B-B14F-4D97-AF65-F5344CB8AC3E}">
        <p14:creationId xmlns:p14="http://schemas.microsoft.com/office/powerpoint/2010/main" val="3371188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520" y="416564"/>
            <a:ext cx="5678748" cy="6245005"/>
          </a:xfrm>
          <a:prstGeom prst="rect">
            <a:avLst/>
          </a:prstGeom>
        </p:spPr>
      </p:pic>
    </p:spTree>
    <p:extLst>
      <p:ext uri="{BB962C8B-B14F-4D97-AF65-F5344CB8AC3E}">
        <p14:creationId xmlns:p14="http://schemas.microsoft.com/office/powerpoint/2010/main" val="3980562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5"/>
            <a:ext cx="12192000" cy="6857049"/>
          </a:xfrm>
          <a:prstGeom prst="rect">
            <a:avLst/>
          </a:prstGeom>
        </p:spPr>
      </p:pic>
    </p:spTree>
    <p:extLst>
      <p:ext uri="{BB962C8B-B14F-4D97-AF65-F5344CB8AC3E}">
        <p14:creationId xmlns:p14="http://schemas.microsoft.com/office/powerpoint/2010/main" val="72349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550" y="152400"/>
            <a:ext cx="4914900" cy="6553200"/>
          </a:xfrm>
          <a:prstGeom prst="rect">
            <a:avLst/>
          </a:prstGeom>
        </p:spPr>
      </p:pic>
    </p:spTree>
    <p:extLst>
      <p:ext uri="{BB962C8B-B14F-4D97-AF65-F5344CB8AC3E}">
        <p14:creationId xmlns:p14="http://schemas.microsoft.com/office/powerpoint/2010/main" val="2733800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5"/>
            <a:ext cx="12192000" cy="6857049"/>
          </a:xfrm>
          <a:prstGeom prst="rect">
            <a:avLst/>
          </a:prstGeom>
        </p:spPr>
      </p:pic>
    </p:spTree>
    <p:extLst>
      <p:ext uri="{BB962C8B-B14F-4D97-AF65-F5344CB8AC3E}">
        <p14:creationId xmlns:p14="http://schemas.microsoft.com/office/powerpoint/2010/main" val="2923568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653938" y="1782395"/>
            <a:ext cx="2884123" cy="3293209"/>
          </a:xfrm>
          <a:prstGeom prst="rect">
            <a:avLst/>
          </a:prstGeom>
          <a:noFill/>
        </p:spPr>
        <p:txBody>
          <a:bodyPr wrap="none" rtlCol="0">
            <a:spAutoFit/>
          </a:bodyPr>
          <a:lstStyle/>
          <a:p>
            <a:pPr marL="285750" indent="-285750">
              <a:buFont typeface="Arial" panose="020B0604020202020204" pitchFamily="34" charset="0"/>
              <a:buChar char="•"/>
            </a:pPr>
            <a:r>
              <a:rPr lang="en-US" sz="2600" dirty="0" smtClean="0">
                <a:solidFill>
                  <a:schemeClr val="bg1"/>
                </a:solidFill>
              </a:rPr>
              <a:t>Thermodynamics </a:t>
            </a:r>
          </a:p>
          <a:p>
            <a:pPr marL="285750" indent="-285750">
              <a:buFont typeface="Arial" panose="020B0604020202020204" pitchFamily="34" charset="0"/>
              <a:buChar char="•"/>
            </a:pPr>
            <a:endParaRPr lang="en-US" sz="2600" dirty="0" smtClean="0">
              <a:solidFill>
                <a:schemeClr val="bg1"/>
              </a:solidFill>
            </a:endParaRPr>
          </a:p>
          <a:p>
            <a:pPr marL="285750" indent="-285750">
              <a:buFont typeface="Arial" panose="020B0604020202020204" pitchFamily="34" charset="0"/>
              <a:buChar char="•"/>
            </a:pPr>
            <a:r>
              <a:rPr lang="en-US" sz="2600" dirty="0" smtClean="0">
                <a:solidFill>
                  <a:schemeClr val="bg1"/>
                </a:solidFill>
              </a:rPr>
              <a:t>Electricity</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Circuits</a:t>
            </a:r>
          </a:p>
          <a:p>
            <a:pPr marL="285750" indent="-285750">
              <a:buFont typeface="Arial" panose="020B0604020202020204" pitchFamily="34" charset="0"/>
              <a:buChar char="•"/>
            </a:pPr>
            <a:endParaRPr lang="en-US" sz="2600" dirty="0">
              <a:solidFill>
                <a:schemeClr val="bg1"/>
              </a:solidFill>
            </a:endParaRPr>
          </a:p>
          <a:p>
            <a:pPr marL="285750" indent="-285750">
              <a:buFont typeface="Arial" panose="020B0604020202020204" pitchFamily="34" charset="0"/>
              <a:buChar char="•"/>
            </a:pPr>
            <a:r>
              <a:rPr lang="en-US" sz="2600" dirty="0" smtClean="0">
                <a:solidFill>
                  <a:schemeClr val="bg1"/>
                </a:solidFill>
              </a:rPr>
              <a:t>Magnetism</a:t>
            </a:r>
          </a:p>
          <a:p>
            <a:pPr marL="285750" indent="-285750">
              <a:buFont typeface="Arial" panose="020B0604020202020204" pitchFamily="34" charset="0"/>
              <a:buChar char="•"/>
            </a:pPr>
            <a:endParaRPr lang="en-US" sz="2600" dirty="0">
              <a:solidFill>
                <a:schemeClr val="bg1"/>
              </a:solidFill>
            </a:endParaRPr>
          </a:p>
        </p:txBody>
      </p:sp>
    </p:spTree>
    <p:extLst>
      <p:ext uri="{BB962C8B-B14F-4D97-AF65-F5344CB8AC3E}">
        <p14:creationId xmlns:p14="http://schemas.microsoft.com/office/powerpoint/2010/main" val="315284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925097" y="2274838"/>
            <a:ext cx="6341805" cy="2308324"/>
          </a:xfrm>
          <a:prstGeom prst="rect">
            <a:avLst/>
          </a:prstGeom>
          <a:noFill/>
        </p:spPr>
        <p:txBody>
          <a:bodyPr wrap="square" rtlCol="0">
            <a:spAutoFit/>
          </a:bodyPr>
          <a:lstStyle/>
          <a:p>
            <a:r>
              <a:rPr lang="en-US" dirty="0">
                <a:solidFill>
                  <a:srgbClr val="FF0000"/>
                </a:solidFill>
              </a:rPr>
              <a:t>“Magnetism is a force, but it has no energy of its own,”</a:t>
            </a:r>
            <a:r>
              <a:rPr lang="en-US" dirty="0">
                <a:solidFill>
                  <a:schemeClr val="bg1"/>
                </a:solidFill>
              </a:rPr>
              <a:t> says David Cohen-</a:t>
            </a:r>
            <a:r>
              <a:rPr lang="en-US" dirty="0" err="1">
                <a:solidFill>
                  <a:schemeClr val="bg1"/>
                </a:solidFill>
              </a:rPr>
              <a:t>Tanugi</a:t>
            </a:r>
            <a:r>
              <a:rPr lang="en-US" dirty="0">
                <a:solidFill>
                  <a:schemeClr val="bg1"/>
                </a:solidFill>
              </a:rPr>
              <a:t>, vice president of the MIT Energy Club and a John S. Hennessy Fellow in MIT’s Materials Science and Engineering department. Still, he adds, “magnetism is extremely useful for converting energy from one form to another. About 99% of the power generated from fossil fuels, nuclear and hydroelectric energy, and wind comes from systems that use magnetism in the conversion process.”</a:t>
            </a:r>
          </a:p>
        </p:txBody>
      </p:sp>
    </p:spTree>
    <p:extLst>
      <p:ext uri="{BB962C8B-B14F-4D97-AF65-F5344CB8AC3E}">
        <p14:creationId xmlns:p14="http://schemas.microsoft.com/office/powerpoint/2010/main" val="1334748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446"/>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6"/>
          <p:cNvSpPr>
            <a:spLocks noGrp="1" noChangeArrowheads="1"/>
          </p:cNvSpPr>
          <p:nvPr>
            <p:ph type="sldNum" sz="quarter" idx="12"/>
          </p:nvPr>
        </p:nvSpPr>
        <p:spPr>
          <a:noFill/>
        </p:spPr>
        <p:txBody>
          <a:bodyPr/>
          <a:lstStyle/>
          <a:p>
            <a:fld id="{A84D546E-8E66-4441-8286-A3868EDDAB24}" type="slidenum">
              <a:rPr lang="en-US" smtClean="0"/>
              <a:pPr/>
              <a:t>9</a:t>
            </a:fld>
            <a:endParaRPr lang="en-US" smtClean="0"/>
          </a:p>
        </p:txBody>
      </p:sp>
      <p:sp>
        <p:nvSpPr>
          <p:cNvPr id="13315" name="Rectangle 2"/>
          <p:cNvSpPr>
            <a:spLocks noGrp="1" noChangeArrowheads="1"/>
          </p:cNvSpPr>
          <p:nvPr>
            <p:ph type="title"/>
          </p:nvPr>
        </p:nvSpPr>
        <p:spPr/>
        <p:txBody>
          <a:bodyPr/>
          <a:lstStyle/>
          <a:p>
            <a:pPr algn="ctr" eaLnBrk="1" hangingPunct="1"/>
            <a:r>
              <a:rPr lang="en-US" dirty="0" smtClean="0">
                <a:solidFill>
                  <a:schemeClr val="bg1"/>
                </a:solidFill>
              </a:rPr>
              <a:t>Thermodynamics</a:t>
            </a:r>
          </a:p>
        </p:txBody>
      </p:sp>
      <p:sp>
        <p:nvSpPr>
          <p:cNvPr id="2" name="Text Box 7"/>
          <p:cNvSpPr txBox="1">
            <a:spLocks noChangeArrowheads="1"/>
          </p:cNvSpPr>
          <p:nvPr/>
        </p:nvSpPr>
        <p:spPr bwMode="auto">
          <a:xfrm>
            <a:off x="6324600" y="3276600"/>
            <a:ext cx="1727332" cy="369332"/>
          </a:xfrm>
          <a:prstGeom prst="rect">
            <a:avLst/>
          </a:prstGeom>
          <a:noFill/>
          <a:ln w="9525">
            <a:noFill/>
            <a:miter lim="800000"/>
            <a:headEnd/>
            <a:tailEnd/>
          </a:ln>
        </p:spPr>
        <p:txBody>
          <a:bodyPr wrap="none">
            <a:spAutoFit/>
          </a:bodyPr>
          <a:lstStyle/>
          <a:p>
            <a:pPr>
              <a:buFontTx/>
              <a:buChar char="•"/>
            </a:pPr>
            <a:r>
              <a:rPr lang="en-US" dirty="0">
                <a:solidFill>
                  <a:schemeClr val="bg1"/>
                </a:solidFill>
              </a:rPr>
              <a:t> Heat and work</a:t>
            </a:r>
          </a:p>
        </p:txBody>
      </p:sp>
      <p:sp>
        <p:nvSpPr>
          <p:cNvPr id="13318" name="Text Box 8"/>
          <p:cNvSpPr txBox="1">
            <a:spLocks noChangeArrowheads="1"/>
          </p:cNvSpPr>
          <p:nvPr/>
        </p:nvSpPr>
        <p:spPr bwMode="auto">
          <a:xfrm>
            <a:off x="6327775" y="2590800"/>
            <a:ext cx="2397516" cy="369332"/>
          </a:xfrm>
          <a:prstGeom prst="rect">
            <a:avLst/>
          </a:prstGeom>
          <a:noFill/>
          <a:ln w="9525">
            <a:noFill/>
            <a:miter lim="800000"/>
            <a:headEnd/>
            <a:tailEnd/>
          </a:ln>
        </p:spPr>
        <p:txBody>
          <a:bodyPr wrap="none">
            <a:spAutoFit/>
          </a:bodyPr>
          <a:lstStyle/>
          <a:p>
            <a:pPr>
              <a:buFontTx/>
              <a:buChar char="•"/>
            </a:pPr>
            <a:r>
              <a:rPr lang="en-US" dirty="0" smtClean="0">
                <a:solidFill>
                  <a:schemeClr val="bg1"/>
                </a:solidFill>
              </a:rPr>
              <a:t>Descriptions </a:t>
            </a:r>
            <a:r>
              <a:rPr lang="en-US" dirty="0">
                <a:solidFill>
                  <a:schemeClr val="bg1"/>
                </a:solidFill>
              </a:rPr>
              <a:t>of matter</a:t>
            </a:r>
          </a:p>
        </p:txBody>
      </p:sp>
      <p:sp>
        <p:nvSpPr>
          <p:cNvPr id="13320" name="Text Box 10"/>
          <p:cNvSpPr txBox="1">
            <a:spLocks noChangeArrowheads="1"/>
          </p:cNvSpPr>
          <p:nvPr/>
        </p:nvSpPr>
        <p:spPr bwMode="auto">
          <a:xfrm>
            <a:off x="6333418" y="3904774"/>
            <a:ext cx="1577163" cy="369332"/>
          </a:xfrm>
          <a:prstGeom prst="rect">
            <a:avLst/>
          </a:prstGeom>
          <a:noFill/>
          <a:ln w="9525">
            <a:noFill/>
            <a:miter lim="800000"/>
            <a:headEnd/>
            <a:tailEnd/>
          </a:ln>
        </p:spPr>
        <p:txBody>
          <a:bodyPr wrap="none">
            <a:spAutoFit/>
          </a:bodyPr>
          <a:lstStyle/>
          <a:p>
            <a:pPr>
              <a:buFontTx/>
              <a:buChar char="•"/>
            </a:pPr>
            <a:r>
              <a:rPr lang="en-US" dirty="0">
                <a:solidFill>
                  <a:schemeClr val="bg1"/>
                </a:solidFill>
              </a:rPr>
              <a:t> Heat engines</a:t>
            </a: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42" t="9314" r="51048" b="11184"/>
          <a:stretch/>
        </p:blipFill>
        <p:spPr>
          <a:xfrm>
            <a:off x="0" y="1406013"/>
            <a:ext cx="5938684" cy="5451511"/>
          </a:xfrm>
          <a:prstGeom prst="rect">
            <a:avLst/>
          </a:prstGeom>
        </p:spPr>
      </p:pic>
      <p:sp>
        <p:nvSpPr>
          <p:cNvPr id="12" name="Rectangle 11"/>
          <p:cNvSpPr/>
          <p:nvPr/>
        </p:nvSpPr>
        <p:spPr>
          <a:xfrm>
            <a:off x="152400" y="1484670"/>
            <a:ext cx="1450258" cy="45536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492095" y="1322058"/>
            <a:ext cx="4569577" cy="4774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7" name="Text Box 6"/>
          <p:cNvSpPr txBox="1">
            <a:spLocks noChangeArrowheads="1"/>
          </p:cNvSpPr>
          <p:nvPr/>
        </p:nvSpPr>
        <p:spPr bwMode="auto">
          <a:xfrm>
            <a:off x="4748638" y="1284083"/>
            <a:ext cx="2736390" cy="369332"/>
          </a:xfrm>
          <a:prstGeom prst="rect">
            <a:avLst/>
          </a:prstGeom>
          <a:noFill/>
          <a:ln w="9525">
            <a:noFill/>
            <a:miter lim="800000"/>
            <a:headEnd/>
            <a:tailEnd/>
          </a:ln>
        </p:spPr>
        <p:txBody>
          <a:bodyPr wrap="none">
            <a:spAutoFit/>
          </a:bodyPr>
          <a:lstStyle/>
          <a:p>
            <a:r>
              <a:rPr lang="en-US" i="1" dirty="0" smtClean="0">
                <a:solidFill>
                  <a:schemeClr val="bg1"/>
                </a:solidFill>
              </a:rPr>
              <a:t>The transfer of heat energy</a:t>
            </a:r>
            <a:endParaRPr lang="en-US" i="1" dirty="0">
              <a:solidFill>
                <a:schemeClr val="bg1"/>
              </a:solidFill>
            </a:endParaRPr>
          </a:p>
        </p:txBody>
      </p:sp>
    </p:spTree>
    <p:extLst>
      <p:ext uri="{BB962C8B-B14F-4D97-AF65-F5344CB8AC3E}">
        <p14:creationId xmlns:p14="http://schemas.microsoft.com/office/powerpoint/2010/main" val="35979043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6"/>
          <p:cNvSpPr>
            <a:spLocks noGrp="1" noChangeArrowheads="1"/>
          </p:cNvSpPr>
          <p:nvPr>
            <p:ph type="sldNum" sz="quarter" idx="12"/>
          </p:nvPr>
        </p:nvSpPr>
        <p:spPr>
          <a:noFill/>
        </p:spPr>
        <p:txBody>
          <a:bodyPr/>
          <a:lstStyle/>
          <a:p>
            <a:fld id="{64FA1F1E-5B02-4992-9507-FBABD193684E}" type="slidenum">
              <a:rPr lang="en-US" smtClean="0"/>
              <a:pPr/>
              <a:t>10</a:t>
            </a:fld>
            <a:endParaRPr lang="en-US" smtClean="0"/>
          </a:p>
        </p:txBody>
      </p:sp>
      <p:sp>
        <p:nvSpPr>
          <p:cNvPr id="17411" name="Rectangle 4"/>
          <p:cNvSpPr>
            <a:spLocks noGrp="1" noChangeArrowheads="1"/>
          </p:cNvSpPr>
          <p:nvPr>
            <p:ph type="title"/>
          </p:nvPr>
        </p:nvSpPr>
        <p:spPr>
          <a:xfrm>
            <a:off x="3620729" y="79661"/>
            <a:ext cx="10515600" cy="1325563"/>
          </a:xfrm>
        </p:spPr>
        <p:txBody>
          <a:bodyPr/>
          <a:lstStyle/>
          <a:p>
            <a:pPr eaLnBrk="1" hangingPunct="1"/>
            <a:r>
              <a:rPr lang="en-US" dirty="0" smtClean="0">
                <a:solidFill>
                  <a:schemeClr val="bg1"/>
                </a:solidFill>
              </a:rPr>
              <a:t>Atoms and Molecules</a:t>
            </a:r>
          </a:p>
        </p:txBody>
      </p:sp>
      <p:sp>
        <p:nvSpPr>
          <p:cNvPr id="17415" name="Text Box 12"/>
          <p:cNvSpPr txBox="1">
            <a:spLocks noChangeArrowheads="1"/>
          </p:cNvSpPr>
          <p:nvPr/>
        </p:nvSpPr>
        <p:spPr bwMode="auto">
          <a:xfrm>
            <a:off x="8305800" y="3862903"/>
            <a:ext cx="3962400" cy="646331"/>
          </a:xfrm>
          <a:prstGeom prst="rect">
            <a:avLst/>
          </a:prstGeom>
          <a:noFill/>
          <a:ln w="9525">
            <a:noFill/>
            <a:miter lim="800000"/>
            <a:headEnd/>
            <a:tailEnd/>
          </a:ln>
        </p:spPr>
        <p:txBody>
          <a:bodyPr>
            <a:spAutoFit/>
          </a:bodyPr>
          <a:lstStyle/>
          <a:p>
            <a:r>
              <a:rPr lang="en-US" b="1" dirty="0">
                <a:solidFill>
                  <a:schemeClr val="bg1"/>
                </a:solidFill>
              </a:rPr>
              <a:t>Atomic </a:t>
            </a:r>
            <a:r>
              <a:rPr lang="en-US" b="1" i="1" dirty="0">
                <a:solidFill>
                  <a:schemeClr val="bg1"/>
                </a:solidFill>
              </a:rPr>
              <a:t>mass</a:t>
            </a:r>
            <a:r>
              <a:rPr lang="en-US" b="1" dirty="0">
                <a:solidFill>
                  <a:schemeClr val="bg1"/>
                </a:solidFill>
              </a:rPr>
              <a:t> number, </a:t>
            </a:r>
            <a:endParaRPr lang="en-US" b="1" dirty="0" smtClean="0">
              <a:solidFill>
                <a:schemeClr val="bg1"/>
              </a:solidFill>
            </a:endParaRPr>
          </a:p>
          <a:p>
            <a:r>
              <a:rPr lang="en-US" b="1" dirty="0" smtClean="0">
                <a:solidFill>
                  <a:schemeClr val="bg1"/>
                </a:solidFill>
              </a:rPr>
              <a:t> </a:t>
            </a:r>
            <a:r>
              <a:rPr lang="en-US" b="1" dirty="0">
                <a:solidFill>
                  <a:schemeClr val="bg1"/>
                </a:solidFill>
              </a:rPr>
              <a:t># of protons + # of neutrons</a:t>
            </a:r>
          </a:p>
        </p:txBody>
      </p:sp>
      <p:sp>
        <p:nvSpPr>
          <p:cNvPr id="17416" name="Text Box 13"/>
          <p:cNvSpPr txBox="1">
            <a:spLocks noChangeArrowheads="1"/>
          </p:cNvSpPr>
          <p:nvPr/>
        </p:nvSpPr>
        <p:spPr bwMode="auto">
          <a:xfrm>
            <a:off x="8298426" y="2442557"/>
            <a:ext cx="2438400" cy="641350"/>
          </a:xfrm>
          <a:prstGeom prst="rect">
            <a:avLst/>
          </a:prstGeom>
          <a:noFill/>
          <a:ln w="9525">
            <a:noFill/>
            <a:miter lim="800000"/>
            <a:headEnd/>
            <a:tailEnd/>
          </a:ln>
        </p:spPr>
        <p:txBody>
          <a:bodyPr wrap="square">
            <a:spAutoFit/>
          </a:bodyPr>
          <a:lstStyle/>
          <a:p>
            <a:r>
              <a:rPr lang="en-US" i="1" dirty="0">
                <a:solidFill>
                  <a:schemeClr val="bg1"/>
                </a:solidFill>
              </a:rPr>
              <a:t>Atomic number </a:t>
            </a:r>
            <a:r>
              <a:rPr lang="en-US" dirty="0">
                <a:solidFill>
                  <a:schemeClr val="bg1"/>
                </a:solidFill>
              </a:rPr>
              <a:t>is the number of protons.</a:t>
            </a:r>
          </a:p>
        </p:txBody>
      </p:sp>
      <p:cxnSp>
        <p:nvCxnSpPr>
          <p:cNvPr id="10" name="Straight Connector 9"/>
          <p:cNvCxnSpPr/>
          <p:nvPr/>
        </p:nvCxnSpPr>
        <p:spPr>
          <a:xfrm flipH="1">
            <a:off x="6351190" y="2286000"/>
            <a:ext cx="1954610" cy="585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55" y="1280941"/>
            <a:ext cx="6985000" cy="5238750"/>
          </a:xfrm>
          <a:prstGeom prst="rect">
            <a:avLst/>
          </a:prstGeom>
        </p:spPr>
      </p:pic>
    </p:spTree>
    <p:extLst>
      <p:ext uri="{BB962C8B-B14F-4D97-AF65-F5344CB8AC3E}">
        <p14:creationId xmlns:p14="http://schemas.microsoft.com/office/powerpoint/2010/main" val="243492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1179" y="-98322"/>
            <a:ext cx="4449642" cy="6858000"/>
          </a:xfrm>
          <a:prstGeom prst="rect">
            <a:avLst/>
          </a:prstGeom>
        </p:spPr>
      </p:pic>
    </p:spTree>
    <p:extLst>
      <p:ext uri="{BB962C8B-B14F-4D97-AF65-F5344CB8AC3E}">
        <p14:creationId xmlns:p14="http://schemas.microsoft.com/office/powerpoint/2010/main" val="160409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398" y="1055585"/>
            <a:ext cx="10413203" cy="4746830"/>
          </a:xfrm>
          <a:prstGeom prst="rect">
            <a:avLst/>
          </a:prstGeom>
        </p:spPr>
      </p:pic>
    </p:spTree>
    <p:extLst>
      <p:ext uri="{BB962C8B-B14F-4D97-AF65-F5344CB8AC3E}">
        <p14:creationId xmlns:p14="http://schemas.microsoft.com/office/powerpoint/2010/main" val="565515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01" y="0"/>
            <a:ext cx="11691597" cy="6858000"/>
          </a:xfrm>
          <a:prstGeom prst="rect">
            <a:avLst/>
          </a:prstGeom>
        </p:spPr>
      </p:pic>
    </p:spTree>
    <p:extLst>
      <p:ext uri="{BB962C8B-B14F-4D97-AF65-F5344CB8AC3E}">
        <p14:creationId xmlns:p14="http://schemas.microsoft.com/office/powerpoint/2010/main" val="134298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Rectangle 6"/>
          <p:cNvSpPr>
            <a:spLocks noGrp="1" noChangeArrowheads="1"/>
          </p:cNvSpPr>
          <p:nvPr>
            <p:ph type="sldNum" sz="quarter" idx="12"/>
          </p:nvPr>
        </p:nvSpPr>
        <p:spPr>
          <a:noFill/>
        </p:spPr>
        <p:txBody>
          <a:bodyPr/>
          <a:lstStyle/>
          <a:p>
            <a:fld id="{60125E9A-1559-4B95-AAA0-133AA1FF9BB7}" type="slidenum">
              <a:rPr lang="en-US" smtClean="0"/>
              <a:pPr/>
              <a:t>14</a:t>
            </a:fld>
            <a:endParaRPr lang="en-US" smtClean="0"/>
          </a:p>
        </p:txBody>
      </p:sp>
      <p:pic>
        <p:nvPicPr>
          <p:cNvPr id="31747" name="Picture 9" descr="16-04"/>
          <p:cNvPicPr>
            <a:picLocks noChangeAspect="1" noChangeArrowheads="1"/>
          </p:cNvPicPr>
          <p:nvPr/>
        </p:nvPicPr>
        <p:blipFill>
          <a:blip r:embed="rId3" cstate="print"/>
          <a:srcRect/>
          <a:stretch>
            <a:fillRect/>
          </a:stretch>
        </p:blipFill>
        <p:spPr bwMode="auto">
          <a:xfrm>
            <a:off x="1524000" y="914400"/>
            <a:ext cx="3246438" cy="5943600"/>
          </a:xfrm>
          <a:prstGeom prst="rect">
            <a:avLst/>
          </a:prstGeom>
          <a:noFill/>
          <a:ln w="9525">
            <a:noFill/>
            <a:miter lim="800000"/>
            <a:headEnd/>
            <a:tailEnd/>
          </a:ln>
        </p:spPr>
      </p:pic>
      <p:sp>
        <p:nvSpPr>
          <p:cNvPr id="31749" name="Text Box 5"/>
          <p:cNvSpPr txBox="1">
            <a:spLocks noChangeArrowheads="1"/>
          </p:cNvSpPr>
          <p:nvPr/>
        </p:nvSpPr>
        <p:spPr bwMode="auto">
          <a:xfrm>
            <a:off x="5410200" y="2662288"/>
            <a:ext cx="3943350"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dirty="0"/>
              <a:t>What is the highest temperature at which ice can exist?</a:t>
            </a:r>
          </a:p>
        </p:txBody>
      </p:sp>
      <p:sp>
        <p:nvSpPr>
          <p:cNvPr id="31750" name="Text Box 6"/>
          <p:cNvSpPr txBox="1">
            <a:spLocks noChangeArrowheads="1"/>
          </p:cNvSpPr>
          <p:nvPr/>
        </p:nvSpPr>
        <p:spPr bwMode="auto">
          <a:xfrm>
            <a:off x="5410200" y="5334000"/>
            <a:ext cx="4870450"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a:t>What is the lowest temperature at which liquid water can exist?</a:t>
            </a:r>
          </a:p>
        </p:txBody>
      </p:sp>
      <p:sp>
        <p:nvSpPr>
          <p:cNvPr id="31751" name="Text Box 7"/>
          <p:cNvSpPr txBox="1">
            <a:spLocks noChangeArrowheads="1"/>
          </p:cNvSpPr>
          <p:nvPr/>
        </p:nvSpPr>
        <p:spPr bwMode="auto">
          <a:xfrm>
            <a:off x="5410200" y="3556819"/>
            <a:ext cx="4764088"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dirty="0"/>
              <a:t>What is the highest temperature at which solid CO</a:t>
            </a:r>
            <a:r>
              <a:rPr lang="en-US" baseline="-25000" dirty="0"/>
              <a:t>2</a:t>
            </a:r>
            <a:r>
              <a:rPr lang="en-US" dirty="0"/>
              <a:t> can exist?</a:t>
            </a:r>
          </a:p>
        </p:txBody>
      </p:sp>
      <p:sp>
        <p:nvSpPr>
          <p:cNvPr id="31752" name="Text Box 8"/>
          <p:cNvSpPr txBox="1">
            <a:spLocks noChangeArrowheads="1"/>
          </p:cNvSpPr>
          <p:nvPr/>
        </p:nvSpPr>
        <p:spPr bwMode="auto">
          <a:xfrm>
            <a:off x="5410200" y="4439469"/>
            <a:ext cx="5195887" cy="641350"/>
          </a:xfrm>
          <a:prstGeom prst="rect">
            <a:avLst/>
          </a:prstGeom>
          <a:solidFill>
            <a:schemeClr val="accent6">
              <a:lumMod val="20000"/>
              <a:lumOff val="80000"/>
            </a:schemeClr>
          </a:solidFill>
          <a:ln w="9525">
            <a:solidFill>
              <a:schemeClr val="accent5">
                <a:lumMod val="50000"/>
              </a:schemeClr>
            </a:solidFill>
            <a:miter lim="800000"/>
            <a:headEnd/>
            <a:tailEnd/>
          </a:ln>
        </p:spPr>
        <p:txBody>
          <a:bodyPr>
            <a:spAutoFit/>
          </a:bodyPr>
          <a:lstStyle/>
          <a:p>
            <a:r>
              <a:rPr lang="en-US"/>
              <a:t>What is the lowest temperature at which liquid CO</a:t>
            </a:r>
            <a:r>
              <a:rPr lang="en-US" baseline="-25000"/>
              <a:t>2</a:t>
            </a:r>
            <a:r>
              <a:rPr lang="en-US"/>
              <a:t> can exist?</a:t>
            </a:r>
          </a:p>
        </p:txBody>
      </p:sp>
      <p:sp>
        <p:nvSpPr>
          <p:cNvPr id="9" name="Rectangle 2"/>
          <p:cNvSpPr>
            <a:spLocks noGrp="1" noChangeArrowheads="1"/>
          </p:cNvSpPr>
          <p:nvPr>
            <p:ph type="title"/>
          </p:nvPr>
        </p:nvSpPr>
        <p:spPr>
          <a:xfrm>
            <a:off x="5410200" y="556754"/>
            <a:ext cx="8229600" cy="1143000"/>
          </a:xfrm>
        </p:spPr>
        <p:txBody>
          <a:bodyPr/>
          <a:lstStyle/>
          <a:p>
            <a:pPr eaLnBrk="1" hangingPunct="1"/>
            <a:r>
              <a:rPr lang="en-US" b="1" dirty="0" smtClean="0">
                <a:solidFill>
                  <a:schemeClr val="bg1"/>
                </a:solidFill>
                <a:latin typeface="Arial" panose="020B0604020202020204" pitchFamily="34" charset="0"/>
                <a:cs typeface="Arial" panose="020B0604020202020204" pitchFamily="34" charset="0"/>
              </a:rPr>
              <a:t>Phase Diagrams</a:t>
            </a:r>
          </a:p>
        </p:txBody>
      </p:sp>
    </p:spTree>
    <p:extLst>
      <p:ext uri="{BB962C8B-B14F-4D97-AF65-F5344CB8AC3E}">
        <p14:creationId xmlns:p14="http://schemas.microsoft.com/office/powerpoint/2010/main" val="4067495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86087"/>
            <a:ext cx="3657600" cy="8858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856" y="496529"/>
            <a:ext cx="7819923" cy="5864942"/>
          </a:xfrm>
          <a:prstGeom prst="rect">
            <a:avLst/>
          </a:prstGeom>
        </p:spPr>
      </p:pic>
    </p:spTree>
    <p:extLst>
      <p:ext uri="{BB962C8B-B14F-4D97-AF65-F5344CB8AC3E}">
        <p14:creationId xmlns:p14="http://schemas.microsoft.com/office/powerpoint/2010/main" val="121909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txBox="1">
            <a:spLocks noChangeArrowheads="1"/>
          </p:cNvSpPr>
          <p:nvPr/>
        </p:nvSpPr>
        <p:spPr>
          <a:xfrm>
            <a:off x="2094206" y="-359108"/>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solidFill>
                  <a:schemeClr val="bg1"/>
                </a:solidFill>
                <a:latin typeface="Arial" panose="020B0604020202020204" pitchFamily="34" charset="0"/>
                <a:cs typeface="Arial" panose="020B0604020202020204" pitchFamily="34" charset="0"/>
              </a:rPr>
              <a:t>Ideal Gas Law</a:t>
            </a:r>
            <a:endParaRPr lang="en-US" sz="40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5266279" y="783892"/>
            <a:ext cx="1885453" cy="553998"/>
          </a:xfrm>
          <a:prstGeom prst="rect">
            <a:avLst/>
          </a:prstGeom>
          <a:noFill/>
        </p:spPr>
        <p:txBody>
          <a:bodyPr wrap="none" rtlCol="0">
            <a:spAutoFit/>
          </a:bodyPr>
          <a:lstStyle/>
          <a:p>
            <a:r>
              <a:rPr lang="en-US" sz="3000" b="1" dirty="0" smtClean="0">
                <a:solidFill>
                  <a:schemeClr val="bg1"/>
                </a:solidFill>
                <a:latin typeface="Arial" panose="020B0604020202020204" pitchFamily="34" charset="0"/>
                <a:cs typeface="Arial" panose="020B0604020202020204" pitchFamily="34" charset="0"/>
              </a:rPr>
              <a:t>PV = </a:t>
            </a:r>
            <a:r>
              <a:rPr lang="en-US" sz="3000" b="1" dirty="0" err="1" smtClean="0">
                <a:solidFill>
                  <a:schemeClr val="bg1"/>
                </a:solidFill>
                <a:latin typeface="Arial" panose="020B0604020202020204" pitchFamily="34" charset="0"/>
                <a:cs typeface="Arial" panose="020B0604020202020204" pitchFamily="34" charset="0"/>
              </a:rPr>
              <a:t>nRT</a:t>
            </a:r>
            <a:endParaRPr lang="en-US" sz="30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255" y="1452255"/>
            <a:ext cx="5905500" cy="3324225"/>
          </a:xfrm>
          <a:prstGeom prst="rect">
            <a:avLst/>
          </a:prstGeom>
        </p:spPr>
      </p:pic>
      <p:sp>
        <p:nvSpPr>
          <p:cNvPr id="10" name="TextBox 9"/>
          <p:cNvSpPr txBox="1"/>
          <p:nvPr/>
        </p:nvSpPr>
        <p:spPr>
          <a:xfrm>
            <a:off x="4937570" y="4890845"/>
            <a:ext cx="3144545" cy="2308324"/>
          </a:xfrm>
          <a:prstGeom prst="rect">
            <a:avLst/>
          </a:prstGeom>
          <a:noFill/>
        </p:spPr>
        <p:txBody>
          <a:bodyPr wrap="square" rtlCol="0">
            <a:spAutoFit/>
          </a:bodyPr>
          <a:lstStyle/>
          <a:p>
            <a:r>
              <a:rPr lang="en-US" dirty="0" smtClean="0">
                <a:solidFill>
                  <a:schemeClr val="bg1"/>
                </a:solidFill>
              </a:rPr>
              <a:t>Estimate the pressure of the air in this room. Assume the dimensions are 5.00 m x 3.00 m x 2.50 m, at 20.0° C. The density of air is 1.225 kg/m</a:t>
            </a:r>
            <a:r>
              <a:rPr lang="en-US" baseline="30000" dirty="0" smtClean="0">
                <a:solidFill>
                  <a:schemeClr val="bg1"/>
                </a:solidFill>
              </a:rPr>
              <a:t>3</a:t>
            </a:r>
            <a:r>
              <a:rPr lang="en-US" dirty="0" smtClean="0">
                <a:solidFill>
                  <a:schemeClr val="bg1"/>
                </a:solidFill>
              </a:rPr>
              <a:t> The molar mass of air is 0.02900 kg/mol.</a:t>
            </a:r>
          </a:p>
          <a:p>
            <a:endParaRPr lang="en-US" dirty="0"/>
          </a:p>
        </p:txBody>
      </p:sp>
    </p:spTree>
    <p:extLst>
      <p:ext uri="{BB962C8B-B14F-4D97-AF65-F5344CB8AC3E}">
        <p14:creationId xmlns:p14="http://schemas.microsoft.com/office/powerpoint/2010/main" val="129639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9664"/>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H:\152\16\clean figures\16-09b.jpg"/>
          <p:cNvPicPr>
            <a:picLocks noChangeAspect="1" noChangeArrowheads="1"/>
          </p:cNvPicPr>
          <p:nvPr/>
        </p:nvPicPr>
        <p:blipFill>
          <a:blip r:embed="rId3" cstate="print"/>
          <a:srcRect/>
          <a:stretch>
            <a:fillRect/>
          </a:stretch>
        </p:blipFill>
        <p:spPr bwMode="auto">
          <a:xfrm>
            <a:off x="773190" y="2377516"/>
            <a:ext cx="4611688" cy="3668713"/>
          </a:xfrm>
          <a:prstGeom prst="rect">
            <a:avLst/>
          </a:prstGeom>
          <a:noFill/>
          <a:ln w="9525">
            <a:noFill/>
            <a:miter lim="800000"/>
            <a:headEnd/>
            <a:tailEnd/>
          </a:ln>
        </p:spPr>
      </p:pic>
      <p:sp>
        <p:nvSpPr>
          <p:cNvPr id="2" name="Rectangle 1"/>
          <p:cNvSpPr/>
          <p:nvPr/>
        </p:nvSpPr>
        <p:spPr>
          <a:xfrm>
            <a:off x="2779329" y="2764677"/>
            <a:ext cx="2192594" cy="484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615427004"/>
              </p:ext>
            </p:extLst>
          </p:nvPr>
        </p:nvGraphicFramePr>
        <p:xfrm>
          <a:off x="3369380" y="3505200"/>
          <a:ext cx="1504950" cy="825500"/>
        </p:xfrm>
        <a:graphic>
          <a:graphicData uri="http://schemas.openxmlformats.org/presentationml/2006/ole">
            <mc:AlternateContent xmlns:mc="http://schemas.openxmlformats.org/markup-compatibility/2006">
              <mc:Choice xmlns:v="urn:schemas-microsoft-com:vml" Requires="v">
                <p:oleObj spid="_x0000_s1035" name="Equation" r:id="rId4" imgW="787320" imgH="431640" progId="Equation.3">
                  <p:embed/>
                </p:oleObj>
              </mc:Choice>
              <mc:Fallback>
                <p:oleObj name="Equation" r:id="rId4" imgW="787320" imgH="431640" progId="Equation.3">
                  <p:embed/>
                  <p:pic>
                    <p:nvPicPr>
                      <p:cNvPr id="0" name=""/>
                      <p:cNvPicPr>
                        <a:picLocks noChangeAspect="1" noChangeArrowheads="1"/>
                      </p:cNvPicPr>
                      <p:nvPr/>
                    </p:nvPicPr>
                    <p:blipFill>
                      <a:blip r:embed="rId5"/>
                      <a:srcRect/>
                      <a:stretch>
                        <a:fillRect/>
                      </a:stretch>
                    </p:blipFill>
                    <p:spPr bwMode="auto">
                      <a:xfrm>
                        <a:off x="3369380" y="3505200"/>
                        <a:ext cx="1504950"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4"/>
          <p:cNvSpPr txBox="1">
            <a:spLocks noChangeArrowheads="1"/>
          </p:cNvSpPr>
          <p:nvPr/>
        </p:nvSpPr>
        <p:spPr bwMode="auto">
          <a:xfrm>
            <a:off x="1017225" y="1980406"/>
            <a:ext cx="2390775" cy="369888"/>
          </a:xfrm>
          <a:prstGeom prst="rect">
            <a:avLst/>
          </a:prstGeom>
          <a:noFill/>
          <a:ln w="9525">
            <a:noFill/>
            <a:miter lim="800000"/>
            <a:headEnd/>
            <a:tailEnd/>
          </a:ln>
        </p:spPr>
        <p:txBody>
          <a:bodyPr wrap="none">
            <a:spAutoFit/>
          </a:bodyPr>
          <a:lstStyle/>
          <a:p>
            <a:r>
              <a:rPr lang="en-US" dirty="0"/>
              <a:t>In a sealed container:</a:t>
            </a:r>
          </a:p>
        </p:txBody>
      </p:sp>
      <p:sp>
        <p:nvSpPr>
          <p:cNvPr id="7" name="Rectangle 6"/>
          <p:cNvSpPr/>
          <p:nvPr/>
        </p:nvSpPr>
        <p:spPr>
          <a:xfrm>
            <a:off x="2518774" y="4384501"/>
            <a:ext cx="2192594" cy="484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4"/>
          <p:cNvSpPr txBox="1">
            <a:spLocks noChangeArrowheads="1"/>
          </p:cNvSpPr>
          <p:nvPr/>
        </p:nvSpPr>
        <p:spPr bwMode="auto">
          <a:xfrm>
            <a:off x="2844955" y="3108412"/>
            <a:ext cx="2390775" cy="369888"/>
          </a:xfrm>
          <a:prstGeom prst="rect">
            <a:avLst/>
          </a:prstGeom>
          <a:noFill/>
          <a:ln w="9525">
            <a:noFill/>
            <a:miter lim="800000"/>
            <a:headEnd/>
            <a:tailEnd/>
          </a:ln>
        </p:spPr>
        <p:txBody>
          <a:bodyPr wrap="none">
            <a:spAutoFit/>
          </a:bodyPr>
          <a:lstStyle/>
          <a:p>
            <a:r>
              <a:rPr lang="en-US" dirty="0"/>
              <a:t>In a sealed container:</a:t>
            </a:r>
          </a:p>
        </p:txBody>
      </p:sp>
      <p:sp>
        <p:nvSpPr>
          <p:cNvPr id="9" name="Rectangle 4"/>
          <p:cNvSpPr txBox="1">
            <a:spLocks noChangeArrowheads="1"/>
          </p:cNvSpPr>
          <p:nvPr/>
        </p:nvSpPr>
        <p:spPr>
          <a:xfrm>
            <a:off x="2325329" y="27731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rPr>
              <a:t>Pressure - Volume</a:t>
            </a:r>
            <a:endParaRPr lang="en-US" dirty="0">
              <a:solidFill>
                <a:schemeClr val="bg1"/>
              </a:solidFill>
            </a:endParaRPr>
          </a:p>
        </p:txBody>
      </p:sp>
      <p:pic>
        <p:nvPicPr>
          <p:cNvPr id="10" name="Picture 6" descr="16-14b"/>
          <p:cNvPicPr>
            <a:picLocks noChangeAspect="1" noChangeArrowheads="1"/>
          </p:cNvPicPr>
          <p:nvPr/>
        </p:nvPicPr>
        <p:blipFill>
          <a:blip r:embed="rId6" cstate="print"/>
          <a:srcRect/>
          <a:stretch>
            <a:fillRect/>
          </a:stretch>
        </p:blipFill>
        <p:spPr bwMode="auto">
          <a:xfrm>
            <a:off x="6158068" y="2457230"/>
            <a:ext cx="4873484" cy="3588999"/>
          </a:xfrm>
          <a:prstGeom prst="rect">
            <a:avLst/>
          </a:prstGeom>
          <a:noFill/>
          <a:ln w="9525">
            <a:noFill/>
            <a:miter lim="800000"/>
            <a:headEnd/>
            <a:tailEnd/>
          </a:ln>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04598" y="4357600"/>
            <a:ext cx="1567325" cy="982191"/>
          </a:xfrm>
          <a:prstGeom prst="rect">
            <a:avLst/>
          </a:prstGeom>
        </p:spPr>
      </p:pic>
      <p:sp>
        <p:nvSpPr>
          <p:cNvPr id="12" name="TextBox 11"/>
          <p:cNvSpPr txBox="1"/>
          <p:nvPr/>
        </p:nvSpPr>
        <p:spPr>
          <a:xfrm>
            <a:off x="5153273" y="1420310"/>
            <a:ext cx="1885453" cy="553998"/>
          </a:xfrm>
          <a:prstGeom prst="rect">
            <a:avLst/>
          </a:prstGeom>
          <a:noFill/>
        </p:spPr>
        <p:txBody>
          <a:bodyPr wrap="none" rtlCol="0">
            <a:spAutoFit/>
          </a:bodyPr>
          <a:lstStyle/>
          <a:p>
            <a:r>
              <a:rPr lang="en-US" sz="3000" b="1" dirty="0" smtClean="0">
                <a:solidFill>
                  <a:schemeClr val="bg1"/>
                </a:solidFill>
                <a:latin typeface="Arial" panose="020B0604020202020204" pitchFamily="34" charset="0"/>
                <a:cs typeface="Arial" panose="020B0604020202020204" pitchFamily="34" charset="0"/>
              </a:rPr>
              <a:t>PV = </a:t>
            </a:r>
            <a:r>
              <a:rPr lang="en-US" sz="3000" b="1" dirty="0" err="1" smtClean="0">
                <a:solidFill>
                  <a:schemeClr val="bg1"/>
                </a:solidFill>
                <a:latin typeface="Arial" panose="020B0604020202020204" pitchFamily="34" charset="0"/>
                <a:cs typeface="Arial" panose="020B0604020202020204" pitchFamily="34" charset="0"/>
              </a:rPr>
              <a:t>nRT</a:t>
            </a:r>
            <a:endParaRPr lang="en-US" sz="3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685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7652"/>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152\16\clean figures\16-14c.jpg"/>
          <p:cNvPicPr>
            <a:picLocks noChangeAspect="1" noChangeArrowheads="1"/>
          </p:cNvPicPr>
          <p:nvPr/>
        </p:nvPicPr>
        <p:blipFill>
          <a:blip r:embed="rId2" cstate="print"/>
          <a:srcRect/>
          <a:stretch>
            <a:fillRect/>
          </a:stretch>
        </p:blipFill>
        <p:spPr bwMode="auto">
          <a:xfrm>
            <a:off x="324465" y="1651819"/>
            <a:ext cx="5681858" cy="4900698"/>
          </a:xfrm>
          <a:prstGeom prst="rect">
            <a:avLst/>
          </a:prstGeom>
          <a:noFill/>
        </p:spPr>
      </p:pic>
      <p:sp>
        <p:nvSpPr>
          <p:cNvPr id="5" name="Rectangle 4"/>
          <p:cNvSpPr txBox="1">
            <a:spLocks noChangeArrowheads="1"/>
          </p:cNvSpPr>
          <p:nvPr/>
        </p:nvSpPr>
        <p:spPr>
          <a:xfrm>
            <a:off x="2797277" y="249494"/>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chemeClr val="bg1"/>
                </a:solidFill>
              </a:rPr>
              <a:t>Isothermal Expansion</a:t>
            </a:r>
            <a:endParaRPr lang="en-US" dirty="0">
              <a:solidFill>
                <a:schemeClr val="bg1"/>
              </a:solidFill>
            </a:endParaRPr>
          </a:p>
        </p:txBody>
      </p:sp>
      <p:sp>
        <p:nvSpPr>
          <p:cNvPr id="2" name="TextBox 1"/>
          <p:cNvSpPr txBox="1"/>
          <p:nvPr/>
        </p:nvSpPr>
        <p:spPr>
          <a:xfrm>
            <a:off x="6705601" y="3045895"/>
            <a:ext cx="4208205" cy="2092881"/>
          </a:xfrm>
          <a:prstGeom prst="rect">
            <a:avLst/>
          </a:prstGeom>
          <a:noFill/>
        </p:spPr>
        <p:txBody>
          <a:bodyPr wrap="square" rtlCol="0">
            <a:spAutoFit/>
          </a:bodyPr>
          <a:lstStyle/>
          <a:p>
            <a:r>
              <a:rPr lang="en-US" sz="2600" dirty="0" smtClean="0">
                <a:solidFill>
                  <a:schemeClr val="bg1"/>
                </a:solidFill>
              </a:rPr>
              <a:t>“The </a:t>
            </a:r>
            <a:r>
              <a:rPr lang="en-US" sz="2600" dirty="0">
                <a:solidFill>
                  <a:schemeClr val="bg1"/>
                </a:solidFill>
              </a:rPr>
              <a:t>change occurs slowly enough to allow the system to continually adjust to the temperature of the reservoir </a:t>
            </a:r>
            <a:r>
              <a:rPr lang="en-US" sz="2600" dirty="0" smtClean="0">
                <a:solidFill>
                  <a:schemeClr val="bg1"/>
                </a:solidFill>
              </a:rPr>
              <a:t>through heat </a:t>
            </a:r>
            <a:r>
              <a:rPr lang="en-US" sz="2600" dirty="0">
                <a:solidFill>
                  <a:schemeClr val="bg1"/>
                </a:solidFill>
              </a:rPr>
              <a:t> </a:t>
            </a:r>
            <a:r>
              <a:rPr lang="en-US" sz="2600" dirty="0" smtClean="0">
                <a:solidFill>
                  <a:schemeClr val="bg1"/>
                </a:solidFill>
              </a:rPr>
              <a:t>exchange.”</a:t>
            </a:r>
            <a:endParaRPr lang="en-US" sz="2600" dirty="0">
              <a:solidFill>
                <a:schemeClr val="bg1"/>
              </a:solidFill>
            </a:endParaRPr>
          </a:p>
        </p:txBody>
      </p:sp>
    </p:spTree>
    <p:extLst>
      <p:ext uri="{BB962C8B-B14F-4D97-AF65-F5344CB8AC3E}">
        <p14:creationId xmlns:p14="http://schemas.microsoft.com/office/powerpoint/2010/main" val="40483309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18403" y="4296697"/>
            <a:ext cx="8912507" cy="1754326"/>
          </a:xfrm>
          <a:prstGeom prst="rect">
            <a:avLst/>
          </a:prstGeom>
          <a:noFill/>
        </p:spPr>
        <p:txBody>
          <a:bodyPr wrap="square" rtlCol="0">
            <a:spAutoFit/>
          </a:bodyPr>
          <a:lstStyle/>
          <a:p>
            <a:r>
              <a:rPr lang="en-US" dirty="0" smtClean="0">
                <a:solidFill>
                  <a:schemeClr val="bg1"/>
                </a:solidFill>
              </a:rPr>
              <a:t>One </a:t>
            </a:r>
            <a:r>
              <a:rPr lang="en-US" dirty="0" err="1" smtClean="0">
                <a:solidFill>
                  <a:schemeClr val="bg1"/>
                </a:solidFill>
              </a:rPr>
              <a:t>mol</a:t>
            </a:r>
            <a:r>
              <a:rPr lang="en-US" dirty="0" smtClean="0">
                <a:solidFill>
                  <a:schemeClr val="bg1"/>
                </a:solidFill>
              </a:rPr>
              <a:t> of gas initially at STP (1) undergoes an isochoric increase in pressure until its pressure is doubled (2). It then undergoes an isothermal expansion until its volume is doubled (3). It then experiences an isobaric compression and returns to its initial volume (4). Draw a </a:t>
            </a:r>
            <a:r>
              <a:rPr lang="en-US" i="1" dirty="0" err="1" smtClean="0">
                <a:solidFill>
                  <a:schemeClr val="bg1"/>
                </a:solidFill>
                <a:latin typeface="Times New Roman" pitchFamily="18" charset="0"/>
                <a:cs typeface="Times New Roman" pitchFamily="18" charset="0"/>
              </a:rPr>
              <a:t>pV</a:t>
            </a:r>
            <a:r>
              <a:rPr lang="en-US" dirty="0" smtClean="0">
                <a:solidFill>
                  <a:schemeClr val="bg1"/>
                </a:solidFill>
              </a:rPr>
              <a:t> diagram for this process. What are the pressure, temperature and volume at each point (1–4)?</a:t>
            </a:r>
          </a:p>
          <a:p>
            <a:endParaRPr lang="en-US" dirty="0"/>
          </a:p>
        </p:txBody>
      </p:sp>
      <p:sp>
        <p:nvSpPr>
          <p:cNvPr id="5" name="TextBox 4"/>
          <p:cNvSpPr txBox="1"/>
          <p:nvPr/>
        </p:nvSpPr>
        <p:spPr>
          <a:xfrm>
            <a:off x="3169140" y="1086320"/>
            <a:ext cx="6286336" cy="1938992"/>
          </a:xfrm>
          <a:prstGeom prst="rect">
            <a:avLst/>
          </a:prstGeom>
          <a:noFill/>
        </p:spPr>
        <p:txBody>
          <a:bodyPr wrap="none" rtlCol="0">
            <a:spAutoFit/>
          </a:bodyPr>
          <a:lstStyle/>
          <a:p>
            <a:r>
              <a:rPr lang="en-US" sz="2400" b="1" dirty="0" smtClean="0">
                <a:solidFill>
                  <a:schemeClr val="bg1"/>
                </a:solidFill>
              </a:rPr>
              <a:t>Isothermal Expansion:      Constant Temperature</a:t>
            </a:r>
          </a:p>
          <a:p>
            <a:endParaRPr lang="en-US" sz="2400" b="1" dirty="0">
              <a:solidFill>
                <a:schemeClr val="bg1"/>
              </a:solidFill>
            </a:endParaRPr>
          </a:p>
          <a:p>
            <a:r>
              <a:rPr lang="en-US" sz="2400" b="1" dirty="0" smtClean="0">
                <a:solidFill>
                  <a:schemeClr val="bg1"/>
                </a:solidFill>
              </a:rPr>
              <a:t>Isochoric Expansion:         Constant Volume</a:t>
            </a:r>
          </a:p>
          <a:p>
            <a:endParaRPr lang="en-US" sz="2400" b="1" dirty="0">
              <a:solidFill>
                <a:schemeClr val="bg1"/>
              </a:solidFill>
            </a:endParaRPr>
          </a:p>
          <a:p>
            <a:r>
              <a:rPr lang="en-US" sz="2400" b="1" dirty="0" smtClean="0">
                <a:solidFill>
                  <a:schemeClr val="bg1"/>
                </a:solidFill>
              </a:rPr>
              <a:t>Isobaric Expansion:           Constant Pressure</a:t>
            </a:r>
            <a:endParaRPr lang="en-US" sz="2400" b="1" dirty="0">
              <a:solidFill>
                <a:schemeClr val="bg1"/>
              </a:solidFill>
            </a:endParaRPr>
          </a:p>
        </p:txBody>
      </p:sp>
    </p:spTree>
    <p:extLst>
      <p:ext uri="{BB962C8B-B14F-4D97-AF65-F5344CB8AC3E}">
        <p14:creationId xmlns:p14="http://schemas.microsoft.com/office/powerpoint/2010/main" val="14815515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398" y="1055585"/>
            <a:ext cx="10413203" cy="4746830"/>
          </a:xfrm>
          <a:prstGeom prst="rect">
            <a:avLst/>
          </a:prstGeom>
        </p:spPr>
      </p:pic>
    </p:spTree>
    <p:extLst>
      <p:ext uri="{BB962C8B-B14F-4D97-AF65-F5344CB8AC3E}">
        <p14:creationId xmlns:p14="http://schemas.microsoft.com/office/powerpoint/2010/main" val="1664481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042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8564</TotalTime>
  <Words>509</Words>
  <Application>Microsoft Office PowerPoint</Application>
  <PresentationFormat>Widescreen</PresentationFormat>
  <Paragraphs>64</Paragraphs>
  <Slides>21</Slides>
  <Notes>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Calibri Light</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Thermodynamics</vt:lpstr>
      <vt:lpstr>Atoms and Molecules</vt:lpstr>
      <vt:lpstr>PowerPoint Presentation</vt:lpstr>
      <vt:lpstr>PowerPoint Presentation</vt:lpstr>
      <vt:lpstr>PowerPoint Presentation</vt:lpstr>
      <vt:lpstr>Phase Diagrams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Trevor Gamble</dc:creator>
  <cp:lastModifiedBy>Trevor Gamble</cp:lastModifiedBy>
  <cp:revision>31</cp:revision>
  <dcterms:created xsi:type="dcterms:W3CDTF">2016-01-19T03:54:35Z</dcterms:created>
  <dcterms:modified xsi:type="dcterms:W3CDTF">2016-01-26T01:31:59Z</dcterms:modified>
</cp:coreProperties>
</file>