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85" r:id="rId2"/>
    <p:sldId id="258" r:id="rId3"/>
    <p:sldId id="259" r:id="rId4"/>
    <p:sldId id="260" r:id="rId5"/>
    <p:sldId id="278" r:id="rId6"/>
    <p:sldId id="279" r:id="rId7"/>
    <p:sldId id="280" r:id="rId8"/>
    <p:sldId id="261" r:id="rId9"/>
    <p:sldId id="262" r:id="rId10"/>
    <p:sldId id="263" r:id="rId11"/>
    <p:sldId id="264" r:id="rId12"/>
    <p:sldId id="284" r:id="rId13"/>
    <p:sldId id="265" r:id="rId14"/>
    <p:sldId id="266" r:id="rId15"/>
    <p:sldId id="268" r:id="rId16"/>
    <p:sldId id="267" r:id="rId17"/>
    <p:sldId id="272" r:id="rId18"/>
    <p:sldId id="273" r:id="rId19"/>
    <p:sldId id="274" r:id="rId20"/>
    <p:sldId id="275" r:id="rId21"/>
    <p:sldId id="269" r:id="rId22"/>
    <p:sldId id="270" r:id="rId23"/>
    <p:sldId id="271" r:id="rId24"/>
    <p:sldId id="276" r:id="rId25"/>
    <p:sldId id="277" r:id="rId26"/>
    <p:sldId id="286" r:id="rId27"/>
    <p:sldId id="287" r:id="rId28"/>
    <p:sldId id="28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21" autoAdjust="0"/>
    <p:restoredTop sz="94660"/>
  </p:normalViewPr>
  <p:slideViewPr>
    <p:cSldViewPr snapToGrid="0">
      <p:cViewPr varScale="1">
        <p:scale>
          <a:sx n="64" d="100"/>
          <a:sy n="64" d="100"/>
        </p:scale>
        <p:origin x="50"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F02EC2-8E33-4B41-9C25-6615F33CC8CC}" type="datetimeFigureOut">
              <a:rPr lang="en-US" smtClean="0"/>
              <a:t>2/9/2016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B26A79-F5D4-47B4-82BB-B5002A6F807E}" type="slidenum">
              <a:rPr lang="en-US" smtClean="0"/>
              <a:t>‹#›</a:t>
            </a:fld>
            <a:endParaRPr lang="en-US"/>
          </a:p>
        </p:txBody>
      </p:sp>
    </p:spTree>
    <p:extLst>
      <p:ext uri="{BB962C8B-B14F-4D97-AF65-F5344CB8AC3E}">
        <p14:creationId xmlns:p14="http://schemas.microsoft.com/office/powerpoint/2010/main" val="1282601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en.wikipedia.org/wiki/Isotope" TargetMode="External"/><Relationship Id="rId3" Type="http://schemas.openxmlformats.org/officeDocument/2006/relationships/hyperlink" Target="https://en.wikipedia.org/wiki/Cretaceous%E2%80%93Paleogene_extinction_event" TargetMode="External"/><Relationship Id="rId7" Type="http://schemas.openxmlformats.org/officeDocument/2006/relationships/hyperlink" Target="https://en.wikipedia.org/wiki/Chicxulub_crater#cite_note-7" TargetMode="External"/><Relationship Id="rId12" Type="http://schemas.openxmlformats.org/officeDocument/2006/relationships/hyperlink" Target="https://en.wikipedia.org/wiki/Chicxulub_crater#cite_note-:0-8"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en.wikipedia.org/wiki/Chicxulub_crater#cite_note-science-6" TargetMode="External"/><Relationship Id="rId11" Type="http://schemas.openxmlformats.org/officeDocument/2006/relationships/hyperlink" Target="https://en.wikipedia.org/wiki/Fossil_record" TargetMode="External"/><Relationship Id="rId5" Type="http://schemas.openxmlformats.org/officeDocument/2006/relationships/hyperlink" Target="https://en.wikipedia.org/wiki/Mass_extinction" TargetMode="External"/><Relationship Id="rId10" Type="http://schemas.openxmlformats.org/officeDocument/2006/relationships/hyperlink" Target="https://en.wikipedia.org/wiki/Extinction_event" TargetMode="External"/><Relationship Id="rId4" Type="http://schemas.openxmlformats.org/officeDocument/2006/relationships/hyperlink" Target="https://en.wikipedia.org/wiki/Dinosaur" TargetMode="External"/><Relationship Id="rId9" Type="http://schemas.openxmlformats.org/officeDocument/2006/relationships/hyperlink" Target="https://en.wikipedia.org/wiki/Impact_glass"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https://www.youtube.com/watch?v=5N6PtJvT-3o</a:t>
            </a:r>
            <a:endParaRPr lang="en-US" dirty="0"/>
          </a:p>
        </p:txBody>
      </p:sp>
      <p:sp>
        <p:nvSpPr>
          <p:cNvPr id="4" name="Slide Number Placeholder 3"/>
          <p:cNvSpPr>
            <a:spLocks noGrp="1"/>
          </p:cNvSpPr>
          <p:nvPr>
            <p:ph type="sldNum" sz="quarter" idx="10"/>
          </p:nvPr>
        </p:nvSpPr>
        <p:spPr/>
        <p:txBody>
          <a:bodyPr/>
          <a:lstStyle/>
          <a:p>
            <a:fld id="{7EDC4000-822F-45FA-8435-D3FE733D2310}" type="slidenum">
              <a:rPr lang="en-US" smtClean="0"/>
              <a:t>1</a:t>
            </a:fld>
            <a:endParaRPr lang="en-US"/>
          </a:p>
        </p:txBody>
      </p:sp>
    </p:spTree>
    <p:extLst>
      <p:ext uri="{BB962C8B-B14F-4D97-AF65-F5344CB8AC3E}">
        <p14:creationId xmlns:p14="http://schemas.microsoft.com/office/powerpoint/2010/main" val="216924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B26A79-F5D4-47B4-82BB-B5002A6F807E}" type="slidenum">
              <a:rPr lang="en-US" smtClean="0"/>
              <a:t>2</a:t>
            </a:fld>
            <a:endParaRPr lang="en-US"/>
          </a:p>
        </p:txBody>
      </p:sp>
    </p:spTree>
    <p:extLst>
      <p:ext uri="{BB962C8B-B14F-4D97-AF65-F5344CB8AC3E}">
        <p14:creationId xmlns:p14="http://schemas.microsoft.com/office/powerpoint/2010/main" val="3465966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https://www.youtube.com/watch?v=aeDFWqAW-9Y</a:t>
            </a:r>
          </a:p>
          <a:p>
            <a:r>
              <a:rPr lang="en-US" dirty="0" smtClean="0"/>
              <a:t>https://www.youtube.com/watch?v=ktrtvCvZb28</a:t>
            </a:r>
          </a:p>
          <a:p>
            <a:r>
              <a:rPr lang="en-US" dirty="0" smtClean="0"/>
              <a:t>http://www.esa.int/spaceinvideos/Videos/2014/01/Rosetta_s_orbit_around_the_comet</a:t>
            </a:r>
            <a:endParaRPr lang="en-US" dirty="0"/>
          </a:p>
        </p:txBody>
      </p:sp>
      <p:sp>
        <p:nvSpPr>
          <p:cNvPr id="4" name="Slide Number Placeholder 3"/>
          <p:cNvSpPr>
            <a:spLocks noGrp="1"/>
          </p:cNvSpPr>
          <p:nvPr>
            <p:ph type="sldNum" sz="quarter" idx="10"/>
          </p:nvPr>
        </p:nvSpPr>
        <p:spPr/>
        <p:txBody>
          <a:bodyPr/>
          <a:lstStyle/>
          <a:p>
            <a:fld id="{7EDC4000-822F-45FA-8435-D3FE733D2310}" type="slidenum">
              <a:rPr lang="en-US" smtClean="0"/>
              <a:t>4</a:t>
            </a:fld>
            <a:endParaRPr lang="en-US"/>
          </a:p>
        </p:txBody>
      </p:sp>
    </p:spTree>
    <p:extLst>
      <p:ext uri="{BB962C8B-B14F-4D97-AF65-F5344CB8AC3E}">
        <p14:creationId xmlns:p14="http://schemas.microsoft.com/office/powerpoint/2010/main" val="3950661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Taken in Jan 2016 by the Deep Space</a:t>
            </a:r>
            <a:r>
              <a:rPr lang="en-US" baseline="0" dirty="0" smtClean="0"/>
              <a:t> </a:t>
            </a:r>
            <a:r>
              <a:rPr lang="en-US" baseline="0" smtClean="0"/>
              <a:t>Climate Observatory</a:t>
            </a:r>
            <a:endParaRPr lang="en-US"/>
          </a:p>
        </p:txBody>
      </p:sp>
      <p:sp>
        <p:nvSpPr>
          <p:cNvPr id="4" name="Slide Number Placeholder 3"/>
          <p:cNvSpPr>
            <a:spLocks noGrp="1"/>
          </p:cNvSpPr>
          <p:nvPr>
            <p:ph type="sldNum" sz="quarter" idx="10"/>
          </p:nvPr>
        </p:nvSpPr>
        <p:spPr/>
        <p:txBody>
          <a:bodyPr/>
          <a:lstStyle/>
          <a:p>
            <a:fld id="{7EDC4000-822F-45FA-8435-D3FE733D2310}" type="slidenum">
              <a:rPr lang="en-US" smtClean="0"/>
              <a:t>5</a:t>
            </a:fld>
            <a:endParaRPr lang="en-US"/>
          </a:p>
        </p:txBody>
      </p:sp>
    </p:spTree>
    <p:extLst>
      <p:ext uri="{BB962C8B-B14F-4D97-AF65-F5344CB8AC3E}">
        <p14:creationId xmlns:p14="http://schemas.microsoft.com/office/powerpoint/2010/main" val="3497528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Nice view: http://www.wired.com/2014/01/moon-panorama-change/</a:t>
            </a:r>
          </a:p>
          <a:p>
            <a:endParaRPr lang="en-US" dirty="0"/>
          </a:p>
        </p:txBody>
      </p:sp>
      <p:sp>
        <p:nvSpPr>
          <p:cNvPr id="4" name="Slide Number Placeholder 3"/>
          <p:cNvSpPr>
            <a:spLocks noGrp="1"/>
          </p:cNvSpPr>
          <p:nvPr>
            <p:ph type="sldNum" sz="quarter" idx="10"/>
          </p:nvPr>
        </p:nvSpPr>
        <p:spPr/>
        <p:txBody>
          <a:bodyPr/>
          <a:lstStyle/>
          <a:p>
            <a:fld id="{1D1B3726-70BF-455A-8C7A-D63FF1E59A13}" type="slidenum">
              <a:rPr lang="en-US" smtClean="0"/>
              <a:t>7</a:t>
            </a:fld>
            <a:endParaRPr lang="en-US"/>
          </a:p>
        </p:txBody>
      </p:sp>
    </p:spTree>
    <p:extLst>
      <p:ext uri="{BB962C8B-B14F-4D97-AF65-F5344CB8AC3E}">
        <p14:creationId xmlns:p14="http://schemas.microsoft.com/office/powerpoint/2010/main" val="3732754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Potentially Hazardous</a:t>
            </a:r>
            <a:r>
              <a:rPr lang="en-US" baseline="0" dirty="0" smtClean="0"/>
              <a:t> Asteroids</a:t>
            </a:r>
            <a:endParaRPr lang="en-US" dirty="0"/>
          </a:p>
        </p:txBody>
      </p:sp>
      <p:sp>
        <p:nvSpPr>
          <p:cNvPr id="4" name="Slide Number Placeholder 3"/>
          <p:cNvSpPr>
            <a:spLocks noGrp="1"/>
          </p:cNvSpPr>
          <p:nvPr>
            <p:ph type="sldNum" sz="quarter" idx="10"/>
          </p:nvPr>
        </p:nvSpPr>
        <p:spPr/>
        <p:txBody>
          <a:bodyPr/>
          <a:lstStyle/>
          <a:p>
            <a:fld id="{5DB26A79-F5D4-47B4-82BB-B5002A6F807E}" type="slidenum">
              <a:rPr lang="en-US" smtClean="0"/>
              <a:t>11</a:t>
            </a:fld>
            <a:endParaRPr lang="en-US"/>
          </a:p>
        </p:txBody>
      </p:sp>
    </p:spTree>
    <p:extLst>
      <p:ext uri="{BB962C8B-B14F-4D97-AF65-F5344CB8AC3E}">
        <p14:creationId xmlns:p14="http://schemas.microsoft.com/office/powerpoint/2010/main" val="2695897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impact associated with the crater is thus implicated in </a:t>
            </a:r>
            <a:r>
              <a:rPr lang="en-US" sz="1200" b="0" i="0" kern="1200" dirty="0" err="1" smtClean="0">
                <a:solidFill>
                  <a:schemeClr val="tx1"/>
                </a:solidFill>
                <a:effectLst/>
                <a:latin typeface="+mn-lt"/>
                <a:ea typeface="+mn-ea"/>
                <a:cs typeface="+mn-cs"/>
              </a:rPr>
              <a:t>the</a:t>
            </a:r>
            <a:r>
              <a:rPr lang="en-US" sz="1200" b="0" i="0" u="none" strike="noStrike" kern="1200" dirty="0" err="1" smtClean="0">
                <a:solidFill>
                  <a:schemeClr val="tx1"/>
                </a:solidFill>
                <a:effectLst/>
                <a:latin typeface="+mn-lt"/>
                <a:ea typeface="+mn-ea"/>
                <a:cs typeface="+mn-cs"/>
                <a:hlinkClick r:id="rId3" tooltip="Cretaceous–Paleogene extinction event"/>
              </a:rPr>
              <a:t>Cretaceous</a:t>
            </a:r>
            <a:r>
              <a:rPr lang="en-US" sz="1200" b="0" i="0" u="none" strike="noStrike" kern="1200" dirty="0" smtClean="0">
                <a:solidFill>
                  <a:schemeClr val="tx1"/>
                </a:solidFill>
                <a:effectLst/>
                <a:latin typeface="+mn-lt"/>
                <a:ea typeface="+mn-ea"/>
                <a:cs typeface="+mn-cs"/>
                <a:hlinkClick r:id="rId3" tooltip="Cretaceous–Paleogene extinction event"/>
              </a:rPr>
              <a:t>–Paleogene extinction event</a:t>
            </a:r>
            <a:r>
              <a:rPr lang="en-US" sz="1200" b="0" i="0" kern="1200" dirty="0" smtClean="0">
                <a:solidFill>
                  <a:schemeClr val="tx1"/>
                </a:solidFill>
                <a:effectLst/>
                <a:latin typeface="+mn-lt"/>
                <a:ea typeface="+mn-ea"/>
                <a:cs typeface="+mn-cs"/>
              </a:rPr>
              <a:t>, including the worldwide extinction of non-avian </a:t>
            </a:r>
            <a:r>
              <a:rPr lang="en-US" sz="1200" b="0" i="0" u="none" strike="noStrike" kern="1200" dirty="0" smtClean="0">
                <a:solidFill>
                  <a:schemeClr val="tx1"/>
                </a:solidFill>
                <a:effectLst/>
                <a:latin typeface="+mn-lt"/>
                <a:ea typeface="+mn-ea"/>
                <a:cs typeface="+mn-cs"/>
                <a:hlinkClick r:id="rId4" tooltip="Dinosaur"/>
              </a:rPr>
              <a:t>dinosaurs</a:t>
            </a:r>
            <a:r>
              <a:rPr lang="en-US" sz="1200" b="0" i="0" kern="1200" dirty="0" smtClean="0">
                <a:solidFill>
                  <a:schemeClr val="tx1"/>
                </a:solidFill>
                <a:effectLst/>
                <a:latin typeface="+mn-lt"/>
                <a:ea typeface="+mn-ea"/>
                <a:cs typeface="+mn-cs"/>
              </a:rPr>
              <a:t>. This conclusion has been the source of controversy. In March 2010, 41 experts from many countries reviewed the available evidence: 20 years' worth of data spanning a variety of fields. They concluded that the impact at Chicxulub triggered the </a:t>
            </a:r>
            <a:r>
              <a:rPr lang="en-US" sz="1200" b="0" i="0" u="none" strike="noStrike" kern="1200" dirty="0" smtClean="0">
                <a:solidFill>
                  <a:schemeClr val="tx1"/>
                </a:solidFill>
                <a:effectLst/>
                <a:latin typeface="+mn-lt"/>
                <a:ea typeface="+mn-ea"/>
                <a:cs typeface="+mn-cs"/>
                <a:hlinkClick r:id="rId5" tooltip="Mass extinction"/>
              </a:rPr>
              <a:t>mass extinctions</a:t>
            </a:r>
            <a:r>
              <a:rPr lang="en-US" sz="1200" b="0" i="0" kern="1200" dirty="0" smtClean="0">
                <a:solidFill>
                  <a:schemeClr val="tx1"/>
                </a:solidFill>
                <a:effectLst/>
                <a:latin typeface="+mn-lt"/>
                <a:ea typeface="+mn-ea"/>
                <a:cs typeface="+mn-cs"/>
              </a:rPr>
              <a:t> at the K–</a:t>
            </a:r>
            <a:r>
              <a:rPr lang="en-US" sz="1200" b="0" i="0" kern="1200" dirty="0" err="1" smtClean="0">
                <a:solidFill>
                  <a:schemeClr val="tx1"/>
                </a:solidFill>
                <a:effectLst/>
                <a:latin typeface="+mn-lt"/>
                <a:ea typeface="+mn-ea"/>
                <a:cs typeface="+mn-cs"/>
              </a:rPr>
              <a:t>Pg</a:t>
            </a:r>
            <a:r>
              <a:rPr lang="en-US" sz="1200" b="0" i="0" kern="1200" dirty="0" smtClean="0">
                <a:solidFill>
                  <a:schemeClr val="tx1"/>
                </a:solidFill>
                <a:effectLst/>
                <a:latin typeface="+mn-lt"/>
                <a:ea typeface="+mn-ea"/>
                <a:cs typeface="+mn-cs"/>
              </a:rPr>
              <a:t> boundary.</a:t>
            </a:r>
            <a:r>
              <a:rPr lang="en-US" sz="1200" b="0" i="0" u="none" strike="noStrike" kern="1200" baseline="30000" dirty="0" smtClean="0">
                <a:solidFill>
                  <a:schemeClr val="tx1"/>
                </a:solidFill>
                <a:effectLst/>
                <a:latin typeface="+mn-lt"/>
                <a:ea typeface="+mn-ea"/>
                <a:cs typeface="+mn-cs"/>
                <a:hlinkClick r:id="rId6"/>
              </a:rPr>
              <a:t>[6]</a:t>
            </a:r>
            <a:r>
              <a:rPr lang="en-US" sz="1200" b="0" i="0" u="none" strike="noStrike" kern="1200" baseline="30000" dirty="0" smtClean="0">
                <a:solidFill>
                  <a:schemeClr val="tx1"/>
                </a:solidFill>
                <a:effectLst/>
                <a:latin typeface="+mn-lt"/>
                <a:ea typeface="+mn-ea"/>
                <a:cs typeface="+mn-cs"/>
                <a:hlinkClick r:id="rId7"/>
              </a:rPr>
              <a:t>[7]</a:t>
            </a:r>
            <a:r>
              <a:rPr lang="en-US" sz="1200" b="0" i="0" kern="1200" dirty="0" smtClean="0">
                <a:solidFill>
                  <a:schemeClr val="tx1"/>
                </a:solidFill>
                <a:effectLst/>
                <a:latin typeface="+mn-lt"/>
                <a:ea typeface="+mn-ea"/>
                <a:cs typeface="+mn-cs"/>
              </a:rPr>
              <a:t> In 2013 a study compared </a:t>
            </a:r>
            <a:r>
              <a:rPr lang="en-US" sz="1200" b="0" i="0" u="none" strike="noStrike" kern="1200" dirty="0" smtClean="0">
                <a:solidFill>
                  <a:schemeClr val="tx1"/>
                </a:solidFill>
                <a:effectLst/>
                <a:latin typeface="+mn-lt"/>
                <a:ea typeface="+mn-ea"/>
                <a:cs typeface="+mn-cs"/>
                <a:hlinkClick r:id="rId8" tooltip="Isotope"/>
              </a:rPr>
              <a:t>isotopes</a:t>
            </a:r>
            <a:r>
              <a:rPr lang="en-US" sz="1200" b="0" i="0" kern="1200" dirty="0" smtClean="0">
                <a:solidFill>
                  <a:schemeClr val="tx1"/>
                </a:solidFill>
                <a:effectLst/>
                <a:latin typeface="+mn-lt"/>
                <a:ea typeface="+mn-ea"/>
                <a:cs typeface="+mn-cs"/>
              </a:rPr>
              <a:t> in </a:t>
            </a:r>
            <a:r>
              <a:rPr lang="en-US" sz="1200" b="0" i="0" u="none" strike="noStrike" kern="1200" dirty="0" smtClean="0">
                <a:solidFill>
                  <a:schemeClr val="tx1"/>
                </a:solidFill>
                <a:effectLst/>
                <a:latin typeface="+mn-lt"/>
                <a:ea typeface="+mn-ea"/>
                <a:cs typeface="+mn-cs"/>
                <a:hlinkClick r:id="rId9" tooltip="Impact glass"/>
              </a:rPr>
              <a:t>impact glass</a:t>
            </a:r>
            <a:r>
              <a:rPr lang="en-US" sz="1200" b="0" i="0" kern="1200" dirty="0" smtClean="0">
                <a:solidFill>
                  <a:schemeClr val="tx1"/>
                </a:solidFill>
                <a:effectLst/>
                <a:latin typeface="+mn-lt"/>
                <a:ea typeface="+mn-ea"/>
                <a:cs typeface="+mn-cs"/>
              </a:rPr>
              <a:t> from the Chicxulub impact with the same isotopes in ash from the boundary where the </a:t>
            </a:r>
            <a:r>
              <a:rPr lang="en-US" sz="1200" b="0" i="0" u="none" strike="noStrike" kern="1200" dirty="0" smtClean="0">
                <a:solidFill>
                  <a:schemeClr val="tx1"/>
                </a:solidFill>
                <a:effectLst/>
                <a:latin typeface="+mn-lt"/>
                <a:ea typeface="+mn-ea"/>
                <a:cs typeface="+mn-cs"/>
                <a:hlinkClick r:id="rId10" tooltip="Extinction event"/>
              </a:rPr>
              <a:t>extinction </a:t>
            </a:r>
            <a:r>
              <a:rPr lang="en-US" sz="1200" b="0" i="0" u="none" strike="noStrike" kern="1200" dirty="0" err="1" smtClean="0">
                <a:solidFill>
                  <a:schemeClr val="tx1"/>
                </a:solidFill>
                <a:effectLst/>
                <a:latin typeface="+mn-lt"/>
                <a:ea typeface="+mn-ea"/>
                <a:cs typeface="+mn-cs"/>
                <a:hlinkClick r:id="rId10" tooltip="Extinction event"/>
              </a:rPr>
              <a:t>event</a:t>
            </a:r>
            <a:r>
              <a:rPr lang="en-US" sz="1200" b="0" i="0" kern="1200" dirty="0" err="1" smtClean="0">
                <a:solidFill>
                  <a:schemeClr val="tx1"/>
                </a:solidFill>
                <a:effectLst/>
                <a:latin typeface="+mn-lt"/>
                <a:ea typeface="+mn-ea"/>
                <a:cs typeface="+mn-cs"/>
              </a:rPr>
              <a:t>occurred</a:t>
            </a:r>
            <a:r>
              <a:rPr lang="en-US" sz="1200" b="0" i="0" kern="1200" dirty="0" smtClean="0">
                <a:solidFill>
                  <a:schemeClr val="tx1"/>
                </a:solidFill>
                <a:effectLst/>
                <a:latin typeface="+mn-lt"/>
                <a:ea typeface="+mn-ea"/>
                <a:cs typeface="+mn-cs"/>
              </a:rPr>
              <a:t> in the </a:t>
            </a:r>
            <a:r>
              <a:rPr lang="en-US" sz="1200" b="0" i="0" u="none" strike="noStrike" kern="1200" dirty="0" smtClean="0">
                <a:solidFill>
                  <a:schemeClr val="tx1"/>
                </a:solidFill>
                <a:effectLst/>
                <a:latin typeface="+mn-lt"/>
                <a:ea typeface="+mn-ea"/>
                <a:cs typeface="+mn-cs"/>
                <a:hlinkClick r:id="rId11" tooltip="Fossil record"/>
              </a:rPr>
              <a:t>fossil record</a:t>
            </a:r>
            <a:r>
              <a:rPr lang="en-US" sz="1200" b="0" i="0" kern="1200" dirty="0" smtClean="0">
                <a:solidFill>
                  <a:schemeClr val="tx1"/>
                </a:solidFill>
                <a:effectLst/>
                <a:latin typeface="+mn-lt"/>
                <a:ea typeface="+mn-ea"/>
                <a:cs typeface="+mn-cs"/>
              </a:rPr>
              <a:t>; the study concluded that the impact glasses were dated at 66.038 ± 0.049 Ma, and the deposits immediately above the discontinuity in the geological and fossil record was dated to 66.019 ± 0.021 Ma, the two dates being within 19 </a:t>
            </a:r>
            <a:r>
              <a:rPr lang="en-US" sz="1200" b="0" i="0" kern="1200" dirty="0" err="1" smtClean="0">
                <a:solidFill>
                  <a:schemeClr val="tx1"/>
                </a:solidFill>
                <a:effectLst/>
                <a:latin typeface="+mn-lt"/>
                <a:ea typeface="+mn-ea"/>
                <a:cs typeface="+mn-cs"/>
              </a:rPr>
              <a:t>kyr</a:t>
            </a:r>
            <a:r>
              <a:rPr lang="en-US" sz="1200" b="0" i="0" kern="1200" dirty="0" smtClean="0">
                <a:solidFill>
                  <a:schemeClr val="tx1"/>
                </a:solidFill>
                <a:effectLst/>
                <a:latin typeface="+mn-lt"/>
                <a:ea typeface="+mn-ea"/>
                <a:cs typeface="+mn-cs"/>
              </a:rPr>
              <a:t> of each other, or almost exactly the same within experimental error.</a:t>
            </a:r>
            <a:r>
              <a:rPr lang="en-US" sz="1200" b="0" i="0" u="none" strike="noStrike" kern="1200" baseline="30000" dirty="0" smtClean="0">
                <a:solidFill>
                  <a:schemeClr val="tx1"/>
                </a:solidFill>
                <a:effectLst/>
                <a:latin typeface="+mn-lt"/>
                <a:ea typeface="+mn-ea"/>
                <a:cs typeface="+mn-cs"/>
                <a:hlinkClick r:id="rId12"/>
              </a:rPr>
              <a:t>[8]</a:t>
            </a:r>
            <a:endParaRPr lang="en-US" dirty="0"/>
          </a:p>
        </p:txBody>
      </p:sp>
      <p:sp>
        <p:nvSpPr>
          <p:cNvPr id="4" name="Slide Number Placeholder 3"/>
          <p:cNvSpPr>
            <a:spLocks noGrp="1"/>
          </p:cNvSpPr>
          <p:nvPr>
            <p:ph type="sldNum" sz="quarter" idx="10"/>
          </p:nvPr>
        </p:nvSpPr>
        <p:spPr/>
        <p:txBody>
          <a:bodyPr/>
          <a:lstStyle/>
          <a:p>
            <a:fld id="{5DB26A79-F5D4-47B4-82BB-B5002A6F807E}" type="slidenum">
              <a:rPr lang="en-US" smtClean="0"/>
              <a:t>13</a:t>
            </a:fld>
            <a:endParaRPr lang="en-US"/>
          </a:p>
        </p:txBody>
      </p:sp>
    </p:spTree>
    <p:extLst>
      <p:ext uri="{BB962C8B-B14F-4D97-AF65-F5344CB8AC3E}">
        <p14:creationId xmlns:p14="http://schemas.microsoft.com/office/powerpoint/2010/main" val="859924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https://www.youtube.com/watch?t=6&amp;v=3UkEximY6lc</a:t>
            </a:r>
          </a:p>
          <a:p>
            <a:endParaRPr lang="en-US" dirty="0"/>
          </a:p>
        </p:txBody>
      </p:sp>
      <p:sp>
        <p:nvSpPr>
          <p:cNvPr id="4" name="Slide Number Placeholder 3"/>
          <p:cNvSpPr>
            <a:spLocks noGrp="1"/>
          </p:cNvSpPr>
          <p:nvPr>
            <p:ph type="sldNum" sz="quarter" idx="10"/>
          </p:nvPr>
        </p:nvSpPr>
        <p:spPr/>
        <p:txBody>
          <a:bodyPr/>
          <a:lstStyle/>
          <a:p>
            <a:fld id="{5DB26A79-F5D4-47B4-82BB-B5002A6F807E}" type="slidenum">
              <a:rPr lang="en-US" smtClean="0"/>
              <a:t>14</a:t>
            </a:fld>
            <a:endParaRPr lang="en-US"/>
          </a:p>
        </p:txBody>
      </p:sp>
    </p:spTree>
    <p:extLst>
      <p:ext uri="{BB962C8B-B14F-4D97-AF65-F5344CB8AC3E}">
        <p14:creationId xmlns:p14="http://schemas.microsoft.com/office/powerpoint/2010/main" val="4067632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B26A79-F5D4-47B4-82BB-B5002A6F807E}" type="slidenum">
              <a:rPr lang="en-US" smtClean="0"/>
              <a:t>16</a:t>
            </a:fld>
            <a:endParaRPr lang="en-US"/>
          </a:p>
        </p:txBody>
      </p:sp>
    </p:spTree>
    <p:extLst>
      <p:ext uri="{BB962C8B-B14F-4D97-AF65-F5344CB8AC3E}">
        <p14:creationId xmlns:p14="http://schemas.microsoft.com/office/powerpoint/2010/main" val="1515298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https://www.youtube.com/watch?v=sTBIr65cL_E</a:t>
            </a:r>
            <a:endParaRPr lang="en-US" dirty="0"/>
          </a:p>
        </p:txBody>
      </p:sp>
      <p:sp>
        <p:nvSpPr>
          <p:cNvPr id="4" name="Slide Number Placeholder 3"/>
          <p:cNvSpPr>
            <a:spLocks noGrp="1"/>
          </p:cNvSpPr>
          <p:nvPr>
            <p:ph type="sldNum" sz="quarter" idx="10"/>
          </p:nvPr>
        </p:nvSpPr>
        <p:spPr/>
        <p:txBody>
          <a:bodyPr/>
          <a:lstStyle/>
          <a:p>
            <a:fld id="{5DB26A79-F5D4-47B4-82BB-B5002A6F807E}" type="slidenum">
              <a:rPr lang="en-US" smtClean="0"/>
              <a:t>18</a:t>
            </a:fld>
            <a:endParaRPr lang="en-US"/>
          </a:p>
        </p:txBody>
      </p:sp>
    </p:spTree>
    <p:extLst>
      <p:ext uri="{BB962C8B-B14F-4D97-AF65-F5344CB8AC3E}">
        <p14:creationId xmlns:p14="http://schemas.microsoft.com/office/powerpoint/2010/main" val="173698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https://www.youtube.com/watch?v=sTBIr65cL_E</a:t>
            </a:r>
          </a:p>
          <a:p>
            <a:endParaRPr lang="en-US" dirty="0"/>
          </a:p>
        </p:txBody>
      </p:sp>
      <p:sp>
        <p:nvSpPr>
          <p:cNvPr id="4" name="Slide Number Placeholder 3"/>
          <p:cNvSpPr>
            <a:spLocks noGrp="1"/>
          </p:cNvSpPr>
          <p:nvPr>
            <p:ph type="sldNum" sz="quarter" idx="10"/>
          </p:nvPr>
        </p:nvSpPr>
        <p:spPr/>
        <p:txBody>
          <a:bodyPr/>
          <a:lstStyle/>
          <a:p>
            <a:fld id="{5DB26A79-F5D4-47B4-82BB-B5002A6F807E}" type="slidenum">
              <a:rPr lang="en-US" smtClean="0"/>
              <a:t>19</a:t>
            </a:fld>
            <a:endParaRPr lang="en-US"/>
          </a:p>
        </p:txBody>
      </p:sp>
    </p:spTree>
    <p:extLst>
      <p:ext uri="{BB962C8B-B14F-4D97-AF65-F5344CB8AC3E}">
        <p14:creationId xmlns:p14="http://schemas.microsoft.com/office/powerpoint/2010/main" val="2759289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2D1FD0-BB38-401C-8CC1-2B91499D2BFD}" type="datetimeFigureOut">
              <a:rPr lang="en-US" smtClean="0"/>
              <a:t>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A329C5-4D61-487E-BDFA-62C67F1C22C7}" type="slidenum">
              <a:rPr lang="en-US" smtClean="0"/>
              <a:t>‹#›</a:t>
            </a:fld>
            <a:endParaRPr lang="en-US"/>
          </a:p>
        </p:txBody>
      </p:sp>
    </p:spTree>
    <p:extLst>
      <p:ext uri="{BB962C8B-B14F-4D97-AF65-F5344CB8AC3E}">
        <p14:creationId xmlns:p14="http://schemas.microsoft.com/office/powerpoint/2010/main" val="2540367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2D1FD0-BB38-401C-8CC1-2B91499D2BFD}" type="datetimeFigureOut">
              <a:rPr lang="en-US" smtClean="0"/>
              <a:t>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A329C5-4D61-487E-BDFA-62C67F1C22C7}" type="slidenum">
              <a:rPr lang="en-US" smtClean="0"/>
              <a:t>‹#›</a:t>
            </a:fld>
            <a:endParaRPr lang="en-US"/>
          </a:p>
        </p:txBody>
      </p:sp>
    </p:spTree>
    <p:extLst>
      <p:ext uri="{BB962C8B-B14F-4D97-AF65-F5344CB8AC3E}">
        <p14:creationId xmlns:p14="http://schemas.microsoft.com/office/powerpoint/2010/main" val="2508470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2D1FD0-BB38-401C-8CC1-2B91499D2BFD}" type="datetimeFigureOut">
              <a:rPr lang="en-US" smtClean="0"/>
              <a:t>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A329C5-4D61-487E-BDFA-62C67F1C22C7}" type="slidenum">
              <a:rPr lang="en-US" smtClean="0"/>
              <a:t>‹#›</a:t>
            </a:fld>
            <a:endParaRPr lang="en-US"/>
          </a:p>
        </p:txBody>
      </p:sp>
    </p:spTree>
    <p:extLst>
      <p:ext uri="{BB962C8B-B14F-4D97-AF65-F5344CB8AC3E}">
        <p14:creationId xmlns:p14="http://schemas.microsoft.com/office/powerpoint/2010/main" val="1009495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2D1FD0-BB38-401C-8CC1-2B91499D2BFD}" type="datetimeFigureOut">
              <a:rPr lang="en-US" smtClean="0"/>
              <a:t>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A329C5-4D61-487E-BDFA-62C67F1C22C7}" type="slidenum">
              <a:rPr lang="en-US" smtClean="0"/>
              <a:t>‹#›</a:t>
            </a:fld>
            <a:endParaRPr lang="en-US"/>
          </a:p>
        </p:txBody>
      </p:sp>
    </p:spTree>
    <p:extLst>
      <p:ext uri="{BB962C8B-B14F-4D97-AF65-F5344CB8AC3E}">
        <p14:creationId xmlns:p14="http://schemas.microsoft.com/office/powerpoint/2010/main" val="539238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2D1FD0-BB38-401C-8CC1-2B91499D2BFD}" type="datetimeFigureOut">
              <a:rPr lang="en-US" smtClean="0"/>
              <a:t>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A329C5-4D61-487E-BDFA-62C67F1C22C7}" type="slidenum">
              <a:rPr lang="en-US" smtClean="0"/>
              <a:t>‹#›</a:t>
            </a:fld>
            <a:endParaRPr lang="en-US"/>
          </a:p>
        </p:txBody>
      </p:sp>
    </p:spTree>
    <p:extLst>
      <p:ext uri="{BB962C8B-B14F-4D97-AF65-F5344CB8AC3E}">
        <p14:creationId xmlns:p14="http://schemas.microsoft.com/office/powerpoint/2010/main" val="961728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2D1FD0-BB38-401C-8CC1-2B91499D2BFD}" type="datetimeFigureOut">
              <a:rPr lang="en-US" smtClean="0"/>
              <a:t>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A329C5-4D61-487E-BDFA-62C67F1C22C7}" type="slidenum">
              <a:rPr lang="en-US" smtClean="0"/>
              <a:t>‹#›</a:t>
            </a:fld>
            <a:endParaRPr lang="en-US"/>
          </a:p>
        </p:txBody>
      </p:sp>
    </p:spTree>
    <p:extLst>
      <p:ext uri="{BB962C8B-B14F-4D97-AF65-F5344CB8AC3E}">
        <p14:creationId xmlns:p14="http://schemas.microsoft.com/office/powerpoint/2010/main" val="1062873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2D1FD0-BB38-401C-8CC1-2B91499D2BFD}" type="datetimeFigureOut">
              <a:rPr lang="en-US" smtClean="0"/>
              <a:t>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A329C5-4D61-487E-BDFA-62C67F1C22C7}" type="slidenum">
              <a:rPr lang="en-US" smtClean="0"/>
              <a:t>‹#›</a:t>
            </a:fld>
            <a:endParaRPr lang="en-US"/>
          </a:p>
        </p:txBody>
      </p:sp>
    </p:spTree>
    <p:extLst>
      <p:ext uri="{BB962C8B-B14F-4D97-AF65-F5344CB8AC3E}">
        <p14:creationId xmlns:p14="http://schemas.microsoft.com/office/powerpoint/2010/main" val="174853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2D1FD0-BB38-401C-8CC1-2B91499D2BFD}" type="datetimeFigureOut">
              <a:rPr lang="en-US" smtClean="0"/>
              <a:t>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A329C5-4D61-487E-BDFA-62C67F1C22C7}" type="slidenum">
              <a:rPr lang="en-US" smtClean="0"/>
              <a:t>‹#›</a:t>
            </a:fld>
            <a:endParaRPr lang="en-US"/>
          </a:p>
        </p:txBody>
      </p:sp>
    </p:spTree>
    <p:extLst>
      <p:ext uri="{BB962C8B-B14F-4D97-AF65-F5344CB8AC3E}">
        <p14:creationId xmlns:p14="http://schemas.microsoft.com/office/powerpoint/2010/main" val="1512970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2D1FD0-BB38-401C-8CC1-2B91499D2BFD}" type="datetimeFigureOut">
              <a:rPr lang="en-US" smtClean="0"/>
              <a:t>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A329C5-4D61-487E-BDFA-62C67F1C22C7}" type="slidenum">
              <a:rPr lang="en-US" smtClean="0"/>
              <a:t>‹#›</a:t>
            </a:fld>
            <a:endParaRPr lang="en-US"/>
          </a:p>
        </p:txBody>
      </p:sp>
    </p:spTree>
    <p:extLst>
      <p:ext uri="{BB962C8B-B14F-4D97-AF65-F5344CB8AC3E}">
        <p14:creationId xmlns:p14="http://schemas.microsoft.com/office/powerpoint/2010/main" val="2727553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2D1FD0-BB38-401C-8CC1-2B91499D2BFD}" type="datetimeFigureOut">
              <a:rPr lang="en-US" smtClean="0"/>
              <a:t>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A329C5-4D61-487E-BDFA-62C67F1C22C7}" type="slidenum">
              <a:rPr lang="en-US" smtClean="0"/>
              <a:t>‹#›</a:t>
            </a:fld>
            <a:endParaRPr lang="en-US"/>
          </a:p>
        </p:txBody>
      </p:sp>
    </p:spTree>
    <p:extLst>
      <p:ext uri="{BB962C8B-B14F-4D97-AF65-F5344CB8AC3E}">
        <p14:creationId xmlns:p14="http://schemas.microsoft.com/office/powerpoint/2010/main" val="810851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2D1FD0-BB38-401C-8CC1-2B91499D2BFD}" type="datetimeFigureOut">
              <a:rPr lang="en-US" smtClean="0"/>
              <a:t>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A329C5-4D61-487E-BDFA-62C67F1C22C7}" type="slidenum">
              <a:rPr lang="en-US" smtClean="0"/>
              <a:t>‹#›</a:t>
            </a:fld>
            <a:endParaRPr lang="en-US"/>
          </a:p>
        </p:txBody>
      </p:sp>
    </p:spTree>
    <p:extLst>
      <p:ext uri="{BB962C8B-B14F-4D97-AF65-F5344CB8AC3E}">
        <p14:creationId xmlns:p14="http://schemas.microsoft.com/office/powerpoint/2010/main" val="3210145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2D1FD0-BB38-401C-8CC1-2B91499D2BFD}" type="datetimeFigureOut">
              <a:rPr lang="en-US" smtClean="0"/>
              <a:t>2/9/2016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A329C5-4D61-487E-BDFA-62C67F1C22C7}" type="slidenum">
              <a:rPr lang="en-US" smtClean="0"/>
              <a:t>‹#›</a:t>
            </a:fld>
            <a:endParaRPr lang="en-US"/>
          </a:p>
        </p:txBody>
      </p:sp>
    </p:spTree>
    <p:extLst>
      <p:ext uri="{BB962C8B-B14F-4D97-AF65-F5344CB8AC3E}">
        <p14:creationId xmlns:p14="http://schemas.microsoft.com/office/powerpoint/2010/main" val="2120093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9.gif"/></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LIGO Interferometry Experiment</a:t>
            </a:r>
            <a:endParaRPr lang="en-US" b="1"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4076" y="1690688"/>
            <a:ext cx="7734300" cy="5149398"/>
          </a:xfrm>
          <a:prstGeom prst="rect">
            <a:avLst/>
          </a:prstGeom>
        </p:spPr>
      </p:pic>
    </p:spTree>
    <p:extLst>
      <p:ext uri="{BB962C8B-B14F-4D97-AF65-F5344CB8AC3E}">
        <p14:creationId xmlns:p14="http://schemas.microsoft.com/office/powerpoint/2010/main" val="2491257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panose="020B0604020202020204" pitchFamily="34" charset="0"/>
                <a:cs typeface="Arial" panose="020B0604020202020204" pitchFamily="34" charset="0"/>
              </a:rPr>
              <a:t>Comets, Asteroids, Meteors </a:t>
            </a:r>
            <a:endParaRPr lang="en-US" b="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4760" y="1461404"/>
            <a:ext cx="7462480" cy="5167077"/>
          </a:xfrm>
          <a:prstGeom prst="rect">
            <a:avLst/>
          </a:prstGeom>
        </p:spPr>
      </p:pic>
    </p:spTree>
    <p:extLst>
      <p:ext uri="{BB962C8B-B14F-4D97-AF65-F5344CB8AC3E}">
        <p14:creationId xmlns:p14="http://schemas.microsoft.com/office/powerpoint/2010/main" val="11208490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66611" y="1137648"/>
            <a:ext cx="5077363" cy="5572716"/>
          </a:xfrm>
        </p:spPr>
      </p:pic>
      <p:sp>
        <p:nvSpPr>
          <p:cNvPr id="2" name="Title 1"/>
          <p:cNvSpPr>
            <a:spLocks noGrp="1"/>
          </p:cNvSpPr>
          <p:nvPr>
            <p:ph type="title"/>
          </p:nvPr>
        </p:nvSpPr>
        <p:spPr/>
        <p:txBody>
          <a:bodyPr/>
          <a:lstStyle/>
          <a:p>
            <a:pPr algn="ctr"/>
            <a:r>
              <a:rPr lang="en-US" b="1" dirty="0" smtClean="0">
                <a:solidFill>
                  <a:srgbClr val="FF0000"/>
                </a:solidFill>
                <a:latin typeface="Arial" panose="020B0604020202020204" pitchFamily="34" charset="0"/>
                <a:cs typeface="Arial" panose="020B0604020202020204" pitchFamily="34" charset="0"/>
              </a:rPr>
              <a:t>Comets</a:t>
            </a:r>
            <a:r>
              <a:rPr lang="en-US" b="1" dirty="0" smtClean="0">
                <a:latin typeface="Arial" panose="020B0604020202020204" pitchFamily="34" charset="0"/>
                <a:cs typeface="Arial" panose="020B0604020202020204" pitchFamily="34" charset="0"/>
              </a:rPr>
              <a:t>, Asteroids, Meteors </a:t>
            </a:r>
            <a:endParaRPr lang="en-US" dirty="0"/>
          </a:p>
        </p:txBody>
      </p:sp>
      <p:sp>
        <p:nvSpPr>
          <p:cNvPr id="5" name="Rectangle 4"/>
          <p:cNvSpPr/>
          <p:nvPr/>
        </p:nvSpPr>
        <p:spPr>
          <a:xfrm>
            <a:off x="3267075" y="6162675"/>
            <a:ext cx="1638300" cy="876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28146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Comets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7651" y="-1552575"/>
            <a:ext cx="12665337" cy="8410575"/>
          </a:xfrm>
        </p:spPr>
      </p:pic>
    </p:spTree>
    <p:extLst>
      <p:ext uri="{BB962C8B-B14F-4D97-AF65-F5344CB8AC3E}">
        <p14:creationId xmlns:p14="http://schemas.microsoft.com/office/powerpoint/2010/main" val="2901891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24343709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1274" y="-28575"/>
            <a:ext cx="6886575" cy="6886575"/>
          </a:xfrm>
          <a:prstGeom prst="rect">
            <a:avLst/>
          </a:prstGeom>
        </p:spPr>
      </p:pic>
    </p:spTree>
    <p:extLst>
      <p:ext uri="{BB962C8B-B14F-4D97-AF65-F5344CB8AC3E}">
        <p14:creationId xmlns:p14="http://schemas.microsoft.com/office/powerpoint/2010/main" val="11581049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63" y="-1431982"/>
            <a:ext cx="12264263" cy="8289982"/>
          </a:xfrm>
          <a:prstGeom prst="rect">
            <a:avLst/>
          </a:prstGeom>
        </p:spPr>
      </p:pic>
    </p:spTree>
    <p:extLst>
      <p:ext uri="{BB962C8B-B14F-4D97-AF65-F5344CB8AC3E}">
        <p14:creationId xmlns:p14="http://schemas.microsoft.com/office/powerpoint/2010/main" val="33057706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5861" y="-171748"/>
            <a:ext cx="12969895" cy="75084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400" t="7359" r="1002" b="2825"/>
          <a:stretch/>
        </p:blipFill>
        <p:spPr>
          <a:xfrm>
            <a:off x="4678626" y="-285548"/>
            <a:ext cx="7797605" cy="7627861"/>
          </a:xfrm>
        </p:spPr>
      </p:pic>
      <p:sp>
        <p:nvSpPr>
          <p:cNvPr id="7" name="TextBox 6"/>
          <p:cNvSpPr txBox="1"/>
          <p:nvPr/>
        </p:nvSpPr>
        <p:spPr>
          <a:xfrm>
            <a:off x="232882" y="1225524"/>
            <a:ext cx="4445744" cy="646331"/>
          </a:xfrm>
          <a:prstGeom prst="rect">
            <a:avLst/>
          </a:prstGeom>
          <a:noFill/>
        </p:spPr>
        <p:txBody>
          <a:bodyPr wrap="square" rtlCol="0">
            <a:spAutoFit/>
          </a:bodyPr>
          <a:lstStyle/>
          <a:p>
            <a:r>
              <a:rPr lang="en-US" dirty="0" smtClean="0">
                <a:solidFill>
                  <a:schemeClr val="bg1"/>
                </a:solidFill>
              </a:rPr>
              <a:t>The Kuiper Belt is a 2D belt, consisting of comets, that lies outside Neptune’s orbit.</a:t>
            </a:r>
            <a:endParaRPr lang="en-US" dirty="0">
              <a:solidFill>
                <a:schemeClr val="bg1"/>
              </a:solidFill>
            </a:endParaRPr>
          </a:p>
        </p:txBody>
      </p:sp>
      <p:sp>
        <p:nvSpPr>
          <p:cNvPr id="8" name="TextBox 7"/>
          <p:cNvSpPr txBox="1"/>
          <p:nvPr/>
        </p:nvSpPr>
        <p:spPr>
          <a:xfrm>
            <a:off x="272151" y="2992453"/>
            <a:ext cx="4445744" cy="646331"/>
          </a:xfrm>
          <a:prstGeom prst="rect">
            <a:avLst/>
          </a:prstGeom>
          <a:noFill/>
        </p:spPr>
        <p:txBody>
          <a:bodyPr wrap="square" rtlCol="0">
            <a:spAutoFit/>
          </a:bodyPr>
          <a:lstStyle/>
          <a:p>
            <a:r>
              <a:rPr lang="en-US" dirty="0" smtClean="0">
                <a:solidFill>
                  <a:schemeClr val="bg1"/>
                </a:solidFill>
              </a:rPr>
              <a:t>The Kuiper Belt contains Pluto and it’s sister dwarf planet, Charon</a:t>
            </a:r>
            <a:endParaRPr lang="en-US" dirty="0">
              <a:solidFill>
                <a:schemeClr val="bg1"/>
              </a:solidFill>
            </a:endParaRPr>
          </a:p>
        </p:txBody>
      </p:sp>
      <p:sp>
        <p:nvSpPr>
          <p:cNvPr id="9" name="TextBox 8"/>
          <p:cNvSpPr txBox="1"/>
          <p:nvPr/>
        </p:nvSpPr>
        <p:spPr>
          <a:xfrm>
            <a:off x="232882" y="5167383"/>
            <a:ext cx="4445744" cy="646331"/>
          </a:xfrm>
          <a:prstGeom prst="rect">
            <a:avLst/>
          </a:prstGeom>
          <a:noFill/>
        </p:spPr>
        <p:txBody>
          <a:bodyPr wrap="square" rtlCol="0">
            <a:spAutoFit/>
          </a:bodyPr>
          <a:lstStyle/>
          <a:p>
            <a:r>
              <a:rPr lang="en-US" dirty="0" smtClean="0">
                <a:solidFill>
                  <a:schemeClr val="bg1"/>
                </a:solidFill>
              </a:rPr>
              <a:t>The Kuiper Belt is much, much smaller than the </a:t>
            </a:r>
            <a:r>
              <a:rPr lang="en-US" dirty="0" err="1" smtClean="0">
                <a:solidFill>
                  <a:schemeClr val="bg1"/>
                </a:solidFill>
              </a:rPr>
              <a:t>Oort</a:t>
            </a:r>
            <a:r>
              <a:rPr lang="en-US" dirty="0" smtClean="0">
                <a:solidFill>
                  <a:schemeClr val="bg1"/>
                </a:solidFill>
              </a:rPr>
              <a:t> Cloud (next slide)!</a:t>
            </a:r>
            <a:endParaRPr lang="en-US" dirty="0">
              <a:solidFill>
                <a:schemeClr val="bg1"/>
              </a:solidFill>
            </a:endParaRPr>
          </a:p>
        </p:txBody>
      </p:sp>
    </p:spTree>
    <p:extLst>
      <p:ext uri="{BB962C8B-B14F-4D97-AF65-F5344CB8AC3E}">
        <p14:creationId xmlns:p14="http://schemas.microsoft.com/office/powerpoint/2010/main" val="28045847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3664" y="-445693"/>
            <a:ext cx="12969895" cy="75084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47925" y="-445693"/>
            <a:ext cx="7334250" cy="8074405"/>
          </a:xfrm>
        </p:spPr>
      </p:pic>
    </p:spTree>
    <p:extLst>
      <p:ext uri="{BB962C8B-B14F-4D97-AF65-F5344CB8AC3E}">
        <p14:creationId xmlns:p14="http://schemas.microsoft.com/office/powerpoint/2010/main" val="34143452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5861" y="-166138"/>
            <a:ext cx="12969895" cy="75084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76859" y="-30854"/>
            <a:ext cx="6888854" cy="6888854"/>
          </a:xfrm>
        </p:spPr>
      </p:pic>
      <p:sp>
        <p:nvSpPr>
          <p:cNvPr id="6" name="TextBox 5"/>
          <p:cNvSpPr txBox="1"/>
          <p:nvPr/>
        </p:nvSpPr>
        <p:spPr>
          <a:xfrm>
            <a:off x="510495" y="3662670"/>
            <a:ext cx="3938090" cy="1246495"/>
          </a:xfrm>
          <a:prstGeom prst="rect">
            <a:avLst/>
          </a:prstGeom>
          <a:noFill/>
        </p:spPr>
        <p:txBody>
          <a:bodyPr wrap="square" rtlCol="0">
            <a:spAutoFit/>
          </a:bodyPr>
          <a:lstStyle/>
          <a:p>
            <a:r>
              <a:rPr lang="en-US" sz="2500" dirty="0" smtClean="0">
                <a:solidFill>
                  <a:schemeClr val="bg1"/>
                </a:solidFill>
              </a:rPr>
              <a:t>Photos taken by New Horizons spacecraft in September 2015!! </a:t>
            </a:r>
            <a:endParaRPr lang="en-US" sz="2500" dirty="0">
              <a:solidFill>
                <a:schemeClr val="bg1"/>
              </a:solidFill>
            </a:endParaRPr>
          </a:p>
        </p:txBody>
      </p:sp>
      <p:sp>
        <p:nvSpPr>
          <p:cNvPr id="7" name="TextBox 6"/>
          <p:cNvSpPr txBox="1"/>
          <p:nvPr/>
        </p:nvSpPr>
        <p:spPr>
          <a:xfrm>
            <a:off x="5986608" y="1392169"/>
            <a:ext cx="860620" cy="369332"/>
          </a:xfrm>
          <a:prstGeom prst="rect">
            <a:avLst/>
          </a:prstGeom>
          <a:noFill/>
        </p:spPr>
        <p:txBody>
          <a:bodyPr wrap="none" rtlCol="0">
            <a:spAutoFit/>
          </a:bodyPr>
          <a:lstStyle/>
          <a:p>
            <a:r>
              <a:rPr lang="en-US" dirty="0" smtClean="0">
                <a:solidFill>
                  <a:schemeClr val="bg1"/>
                </a:solidFill>
              </a:rPr>
              <a:t>Charon</a:t>
            </a:r>
            <a:endParaRPr lang="en-US" dirty="0">
              <a:solidFill>
                <a:schemeClr val="bg1"/>
              </a:solidFill>
            </a:endParaRPr>
          </a:p>
        </p:txBody>
      </p:sp>
      <p:sp>
        <p:nvSpPr>
          <p:cNvPr id="8" name="TextBox 7"/>
          <p:cNvSpPr txBox="1"/>
          <p:nvPr/>
        </p:nvSpPr>
        <p:spPr>
          <a:xfrm>
            <a:off x="9700307" y="3916586"/>
            <a:ext cx="674544" cy="369332"/>
          </a:xfrm>
          <a:prstGeom prst="rect">
            <a:avLst/>
          </a:prstGeom>
          <a:noFill/>
        </p:spPr>
        <p:txBody>
          <a:bodyPr wrap="none" rtlCol="0">
            <a:spAutoFit/>
          </a:bodyPr>
          <a:lstStyle/>
          <a:p>
            <a:r>
              <a:rPr lang="en-US" dirty="0" smtClean="0">
                <a:solidFill>
                  <a:schemeClr val="bg1"/>
                </a:solidFill>
              </a:rPr>
              <a:t>Pluto</a:t>
            </a:r>
            <a:endParaRPr lang="en-US" dirty="0">
              <a:solidFill>
                <a:schemeClr val="bg1"/>
              </a:solidFill>
            </a:endParaRPr>
          </a:p>
        </p:txBody>
      </p:sp>
    </p:spTree>
    <p:extLst>
      <p:ext uri="{BB962C8B-B14F-4D97-AF65-F5344CB8AC3E}">
        <p14:creationId xmlns:p14="http://schemas.microsoft.com/office/powerpoint/2010/main" val="34386908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93664" y="-445693"/>
            <a:ext cx="12969895" cy="75084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1241432"/>
            <a:ext cx="11403417" cy="9157077"/>
          </a:xfrm>
        </p:spPr>
      </p:pic>
    </p:spTree>
    <p:extLst>
      <p:ext uri="{BB962C8B-B14F-4D97-AF65-F5344CB8AC3E}">
        <p14:creationId xmlns:p14="http://schemas.microsoft.com/office/powerpoint/2010/main" val="5330503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75240" y="0"/>
            <a:ext cx="6841520" cy="6858000"/>
          </a:xfrm>
          <a:prstGeom prst="rect">
            <a:avLst/>
          </a:prstGeom>
        </p:spPr>
      </p:pic>
    </p:spTree>
    <p:extLst>
      <p:ext uri="{BB962C8B-B14F-4D97-AF65-F5344CB8AC3E}">
        <p14:creationId xmlns:p14="http://schemas.microsoft.com/office/powerpoint/2010/main" val="12261026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7454" y="0"/>
            <a:ext cx="33177937" cy="6858000"/>
          </a:xfrm>
          <a:prstGeom prst="rect">
            <a:avLst/>
          </a:prstGeom>
        </p:spPr>
      </p:pic>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046228" y="-1329"/>
            <a:ext cx="9145772" cy="6859329"/>
          </a:xfrm>
        </p:spPr>
      </p:pic>
      <p:sp>
        <p:nvSpPr>
          <p:cNvPr id="5" name="TextBox 4"/>
          <p:cNvSpPr txBox="1"/>
          <p:nvPr/>
        </p:nvSpPr>
        <p:spPr>
          <a:xfrm>
            <a:off x="130721" y="1633157"/>
            <a:ext cx="2832957" cy="4801314"/>
          </a:xfrm>
          <a:prstGeom prst="rect">
            <a:avLst/>
          </a:prstGeom>
          <a:noFill/>
        </p:spPr>
        <p:txBody>
          <a:bodyPr wrap="square" rtlCol="0">
            <a:spAutoFit/>
          </a:bodyPr>
          <a:lstStyle/>
          <a:p>
            <a:r>
              <a:rPr lang="en-US" dirty="0" smtClean="0"/>
              <a:t>Result from asteroid impact.</a:t>
            </a:r>
          </a:p>
          <a:p>
            <a:r>
              <a:rPr lang="en-US" dirty="0" smtClean="0"/>
              <a:t>Again, there are 1605 </a:t>
            </a:r>
            <a:r>
              <a:rPr lang="en-US" b="1" dirty="0" smtClean="0"/>
              <a:t>Potentially Hazardous Asteroids. </a:t>
            </a:r>
          </a:p>
          <a:p>
            <a:endParaRPr lang="en-US" dirty="0"/>
          </a:p>
          <a:p>
            <a:r>
              <a:rPr lang="en-US" dirty="0" smtClean="0"/>
              <a:t>It is now accepted that an asteroid impact in Mexico (not this one!) caused or greatly accelerated the extinction of our dinosaur friends, based on analysis of impact glass and known dinosaur fossil records.</a:t>
            </a:r>
          </a:p>
          <a:p>
            <a:endParaRPr lang="en-US" dirty="0"/>
          </a:p>
          <a:p>
            <a:r>
              <a:rPr lang="en-US" dirty="0" smtClean="0"/>
              <a:t>Most Asteroids are “safe”. They lie on the </a:t>
            </a:r>
            <a:r>
              <a:rPr lang="en-US" b="1" dirty="0"/>
              <a:t>M</a:t>
            </a:r>
            <a:r>
              <a:rPr lang="en-US" b="1" dirty="0" smtClean="0"/>
              <a:t>ain </a:t>
            </a:r>
            <a:r>
              <a:rPr lang="en-US" b="1" dirty="0"/>
              <a:t>A</a:t>
            </a:r>
            <a:r>
              <a:rPr lang="en-US" b="1" dirty="0" smtClean="0"/>
              <a:t>steroid </a:t>
            </a:r>
            <a:r>
              <a:rPr lang="en-US" b="1" dirty="0"/>
              <a:t>B</a:t>
            </a:r>
            <a:r>
              <a:rPr lang="en-US" b="1" dirty="0" smtClean="0"/>
              <a:t>elt.</a:t>
            </a:r>
            <a:endParaRPr lang="en-US" b="1" dirty="0"/>
          </a:p>
        </p:txBody>
      </p:sp>
    </p:spTree>
    <p:extLst>
      <p:ext uri="{BB962C8B-B14F-4D97-AF65-F5344CB8AC3E}">
        <p14:creationId xmlns:p14="http://schemas.microsoft.com/office/powerpoint/2010/main" val="14991710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42545"/>
            <a:ext cx="12192000" cy="10695436"/>
          </a:xfrm>
          <a:prstGeom prst="rect">
            <a:avLst/>
          </a:prstGeom>
        </p:spPr>
      </p:pic>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030574" y="625853"/>
            <a:ext cx="5978791" cy="5978791"/>
          </a:xfrm>
        </p:spPr>
      </p:pic>
      <p:sp>
        <p:nvSpPr>
          <p:cNvPr id="6" name="TextBox 5"/>
          <p:cNvSpPr txBox="1"/>
          <p:nvPr/>
        </p:nvSpPr>
        <p:spPr>
          <a:xfrm>
            <a:off x="4760865" y="224393"/>
            <a:ext cx="3893212" cy="477054"/>
          </a:xfrm>
          <a:prstGeom prst="rect">
            <a:avLst/>
          </a:prstGeom>
          <a:noFill/>
        </p:spPr>
        <p:txBody>
          <a:bodyPr wrap="square" rtlCol="0">
            <a:spAutoFit/>
          </a:bodyPr>
          <a:lstStyle/>
          <a:p>
            <a:r>
              <a:rPr lang="en-US" sz="2500" b="1" dirty="0" smtClean="0">
                <a:solidFill>
                  <a:schemeClr val="bg1"/>
                </a:solidFill>
              </a:rPr>
              <a:t>Main Asteroid Belt</a:t>
            </a:r>
            <a:endParaRPr lang="en-US" sz="2500" b="1" dirty="0">
              <a:solidFill>
                <a:schemeClr val="bg1"/>
              </a:solidFill>
            </a:endParaRPr>
          </a:p>
        </p:txBody>
      </p:sp>
    </p:spTree>
    <p:extLst>
      <p:ext uri="{BB962C8B-B14F-4D97-AF65-F5344CB8AC3E}">
        <p14:creationId xmlns:p14="http://schemas.microsoft.com/office/powerpoint/2010/main" val="30925388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93664" y="-445693"/>
            <a:ext cx="12969895" cy="75084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878" y="-1001003"/>
            <a:ext cx="10785339" cy="8089005"/>
          </a:xfrm>
        </p:spPr>
      </p:pic>
    </p:spTree>
    <p:extLst>
      <p:ext uri="{BB962C8B-B14F-4D97-AF65-F5344CB8AC3E}">
        <p14:creationId xmlns:p14="http://schemas.microsoft.com/office/powerpoint/2010/main" val="37928377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4397" y="-219880"/>
            <a:ext cx="12969895" cy="75084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158743" y="-445695"/>
            <a:ext cx="8033257" cy="7634709"/>
          </a:xfrm>
        </p:spPr>
      </p:pic>
      <p:sp>
        <p:nvSpPr>
          <p:cNvPr id="6" name="TextBox 5"/>
          <p:cNvSpPr txBox="1"/>
          <p:nvPr/>
        </p:nvSpPr>
        <p:spPr>
          <a:xfrm>
            <a:off x="230004" y="2171330"/>
            <a:ext cx="4668266" cy="2785378"/>
          </a:xfrm>
          <a:prstGeom prst="rect">
            <a:avLst/>
          </a:prstGeom>
          <a:noFill/>
        </p:spPr>
        <p:txBody>
          <a:bodyPr wrap="none" rtlCol="0">
            <a:spAutoFit/>
          </a:bodyPr>
          <a:lstStyle/>
          <a:p>
            <a:r>
              <a:rPr lang="en-US" sz="2500" dirty="0" smtClean="0">
                <a:solidFill>
                  <a:schemeClr val="bg1"/>
                </a:solidFill>
              </a:rPr>
              <a:t>Let’s talk about the Moon:</a:t>
            </a:r>
          </a:p>
          <a:p>
            <a:endParaRPr lang="en-US" sz="2500" dirty="0">
              <a:solidFill>
                <a:schemeClr val="bg1"/>
              </a:solidFill>
            </a:endParaRPr>
          </a:p>
          <a:p>
            <a:pPr marL="285750" indent="-285750">
              <a:buFont typeface="Arial" panose="020B0604020202020204" pitchFamily="34" charset="0"/>
              <a:buChar char="•"/>
            </a:pPr>
            <a:r>
              <a:rPr lang="en-US" sz="2500" dirty="0" smtClean="0">
                <a:solidFill>
                  <a:schemeClr val="bg1"/>
                </a:solidFill>
              </a:rPr>
              <a:t>Orbital Period</a:t>
            </a:r>
          </a:p>
          <a:p>
            <a:pPr marL="285750" indent="-285750">
              <a:buFont typeface="Arial" panose="020B0604020202020204" pitchFamily="34" charset="0"/>
              <a:buChar char="•"/>
            </a:pPr>
            <a:r>
              <a:rPr lang="en-US" sz="2500" dirty="0" smtClean="0">
                <a:solidFill>
                  <a:schemeClr val="bg1"/>
                </a:solidFill>
              </a:rPr>
              <a:t>Rotation Period</a:t>
            </a:r>
          </a:p>
          <a:p>
            <a:pPr marL="285750" indent="-285750">
              <a:buFont typeface="Arial" panose="020B0604020202020204" pitchFamily="34" charset="0"/>
              <a:buChar char="•"/>
            </a:pPr>
            <a:r>
              <a:rPr lang="en-US" sz="2500" dirty="0" smtClean="0">
                <a:solidFill>
                  <a:schemeClr val="bg1"/>
                </a:solidFill>
              </a:rPr>
              <a:t>Roche Limit</a:t>
            </a:r>
          </a:p>
          <a:p>
            <a:pPr marL="285750" indent="-285750">
              <a:buFont typeface="Arial" panose="020B0604020202020204" pitchFamily="34" charset="0"/>
              <a:buChar char="•"/>
            </a:pPr>
            <a:r>
              <a:rPr lang="en-US" sz="2500" dirty="0" smtClean="0">
                <a:solidFill>
                  <a:schemeClr val="bg1"/>
                </a:solidFill>
              </a:rPr>
              <a:t>Tidal Locking (and Ocean Tides!)</a:t>
            </a:r>
          </a:p>
          <a:p>
            <a:pPr marL="285750" indent="-285750">
              <a:buFont typeface="Arial" panose="020B0604020202020204" pitchFamily="34" charset="0"/>
              <a:buChar char="•"/>
            </a:pPr>
            <a:r>
              <a:rPr lang="en-US" sz="2500" dirty="0" smtClean="0">
                <a:solidFill>
                  <a:schemeClr val="bg1"/>
                </a:solidFill>
              </a:rPr>
              <a:t>Roche Limit</a:t>
            </a:r>
            <a:endParaRPr lang="en-US" sz="2500" dirty="0">
              <a:solidFill>
                <a:schemeClr val="bg1"/>
              </a:solidFill>
            </a:endParaRPr>
          </a:p>
        </p:txBody>
      </p:sp>
    </p:spTree>
    <p:extLst>
      <p:ext uri="{BB962C8B-B14F-4D97-AF65-F5344CB8AC3E}">
        <p14:creationId xmlns:p14="http://schemas.microsoft.com/office/powerpoint/2010/main" val="18886540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4397" y="-219880"/>
            <a:ext cx="12969895" cy="75084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6332" y="-129554"/>
            <a:ext cx="7151387" cy="7327797"/>
          </a:xfrm>
          <a:prstGeom prst="rect">
            <a:avLst/>
          </a:prstGeom>
        </p:spPr>
      </p:pic>
      <p:sp>
        <p:nvSpPr>
          <p:cNvPr id="6" name="TextBox 5"/>
          <p:cNvSpPr txBox="1"/>
          <p:nvPr/>
        </p:nvSpPr>
        <p:spPr>
          <a:xfrm>
            <a:off x="4777440" y="2154218"/>
            <a:ext cx="2589170" cy="630942"/>
          </a:xfrm>
          <a:prstGeom prst="rect">
            <a:avLst/>
          </a:prstGeom>
          <a:noFill/>
        </p:spPr>
        <p:txBody>
          <a:bodyPr wrap="none" rtlCol="0">
            <a:spAutoFit/>
          </a:bodyPr>
          <a:lstStyle/>
          <a:p>
            <a:r>
              <a:rPr lang="en-US" sz="3500" b="1" dirty="0" smtClean="0">
                <a:solidFill>
                  <a:schemeClr val="bg1"/>
                </a:solidFill>
              </a:rPr>
              <a:t>Tidal Locking</a:t>
            </a:r>
            <a:endParaRPr lang="en-US" sz="3500" b="1" dirty="0">
              <a:solidFill>
                <a:schemeClr val="bg1"/>
              </a:solidFill>
            </a:endParaRPr>
          </a:p>
        </p:txBody>
      </p:sp>
    </p:spTree>
    <p:extLst>
      <p:ext uri="{BB962C8B-B14F-4D97-AF65-F5344CB8AC3E}">
        <p14:creationId xmlns:p14="http://schemas.microsoft.com/office/powerpoint/2010/main" val="27046532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4397" y="-219880"/>
            <a:ext cx="12969895" cy="75084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37254" y="690008"/>
            <a:ext cx="9586688" cy="5531834"/>
          </a:xfrm>
        </p:spPr>
      </p:pic>
    </p:spTree>
    <p:extLst>
      <p:ext uri="{BB962C8B-B14F-4D97-AF65-F5344CB8AC3E}">
        <p14:creationId xmlns:p14="http://schemas.microsoft.com/office/powerpoint/2010/main" val="12124520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4397" y="-219880"/>
            <a:ext cx="12969895" cy="75084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5202" y="-538542"/>
            <a:ext cx="7416399" cy="9206564"/>
          </a:xfrm>
          <a:prstGeom prst="rect">
            <a:avLst/>
          </a:prstGeom>
        </p:spPr>
      </p:pic>
    </p:spTree>
    <p:extLst>
      <p:ext uri="{BB962C8B-B14F-4D97-AF65-F5344CB8AC3E}">
        <p14:creationId xmlns:p14="http://schemas.microsoft.com/office/powerpoint/2010/main" val="21899067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4397" y="-219880"/>
            <a:ext cx="12969895" cy="75084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270006" y="-68608"/>
            <a:ext cx="6921994" cy="6926608"/>
          </a:xfrm>
        </p:spPr>
      </p:pic>
      <p:sp>
        <p:nvSpPr>
          <p:cNvPr id="6" name="TextBox 5"/>
          <p:cNvSpPr txBox="1"/>
          <p:nvPr/>
        </p:nvSpPr>
        <p:spPr>
          <a:xfrm>
            <a:off x="527834" y="1896449"/>
            <a:ext cx="4069576" cy="3170099"/>
          </a:xfrm>
          <a:prstGeom prst="rect">
            <a:avLst/>
          </a:prstGeom>
          <a:noFill/>
        </p:spPr>
        <p:txBody>
          <a:bodyPr wrap="none" rtlCol="0">
            <a:spAutoFit/>
          </a:bodyPr>
          <a:lstStyle/>
          <a:p>
            <a:r>
              <a:rPr lang="en-US" sz="2500" dirty="0" smtClean="0">
                <a:solidFill>
                  <a:schemeClr val="bg1"/>
                </a:solidFill>
              </a:rPr>
              <a:t>Let’s talk about the Earth:</a:t>
            </a:r>
          </a:p>
          <a:p>
            <a:endParaRPr lang="en-US" sz="2500" dirty="0">
              <a:solidFill>
                <a:schemeClr val="bg1"/>
              </a:solidFill>
            </a:endParaRPr>
          </a:p>
          <a:p>
            <a:pPr marL="285750" indent="-285750">
              <a:buFont typeface="Arial" panose="020B0604020202020204" pitchFamily="34" charset="0"/>
              <a:buChar char="•"/>
            </a:pPr>
            <a:r>
              <a:rPr lang="en-US" sz="2500" dirty="0" smtClean="0">
                <a:solidFill>
                  <a:schemeClr val="bg1"/>
                </a:solidFill>
              </a:rPr>
              <a:t>Magnetosphere</a:t>
            </a:r>
          </a:p>
          <a:p>
            <a:pPr marL="285750" indent="-285750">
              <a:buFont typeface="Arial" panose="020B0604020202020204" pitchFamily="34" charset="0"/>
              <a:buChar char="•"/>
            </a:pPr>
            <a:r>
              <a:rPr lang="en-US" sz="2500" dirty="0" smtClean="0">
                <a:solidFill>
                  <a:schemeClr val="bg1"/>
                </a:solidFill>
              </a:rPr>
              <a:t>Aurora Borealis</a:t>
            </a:r>
          </a:p>
          <a:p>
            <a:pPr marL="285750" indent="-285750">
              <a:buFont typeface="Arial" panose="020B0604020202020204" pitchFamily="34" charset="0"/>
              <a:buChar char="•"/>
            </a:pPr>
            <a:r>
              <a:rPr lang="en-US" sz="2500" dirty="0" smtClean="0">
                <a:solidFill>
                  <a:schemeClr val="bg1"/>
                </a:solidFill>
              </a:rPr>
              <a:t>Greenhouse Effect</a:t>
            </a:r>
          </a:p>
          <a:p>
            <a:pPr marL="285750" indent="-285750">
              <a:buFont typeface="Arial" panose="020B0604020202020204" pitchFamily="34" charset="0"/>
              <a:buChar char="•"/>
            </a:pPr>
            <a:r>
              <a:rPr lang="en-US" sz="2500" dirty="0" smtClean="0">
                <a:solidFill>
                  <a:schemeClr val="bg1"/>
                </a:solidFill>
              </a:rPr>
              <a:t>Ozone Layer</a:t>
            </a:r>
          </a:p>
          <a:p>
            <a:pPr marL="285750" indent="-285750">
              <a:buFont typeface="Arial" panose="020B0604020202020204" pitchFamily="34" charset="0"/>
              <a:buChar char="•"/>
            </a:pPr>
            <a:r>
              <a:rPr lang="en-US" sz="2500" dirty="0" smtClean="0">
                <a:solidFill>
                  <a:schemeClr val="bg1"/>
                </a:solidFill>
              </a:rPr>
              <a:t>Van Allen Belt (inner, outer)</a:t>
            </a:r>
          </a:p>
          <a:p>
            <a:endParaRPr lang="en-US" sz="2500" dirty="0" smtClean="0">
              <a:solidFill>
                <a:schemeClr val="bg1"/>
              </a:solidFill>
            </a:endParaRPr>
          </a:p>
        </p:txBody>
      </p:sp>
    </p:spTree>
    <p:extLst>
      <p:ext uri="{BB962C8B-B14F-4D97-AF65-F5344CB8AC3E}">
        <p14:creationId xmlns:p14="http://schemas.microsoft.com/office/powerpoint/2010/main" val="31732971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613" y="-78538"/>
            <a:ext cx="12462772" cy="7778121"/>
          </a:xfrm>
        </p:spPr>
      </p:pic>
    </p:spTree>
    <p:extLst>
      <p:ext uri="{BB962C8B-B14F-4D97-AF65-F5344CB8AC3E}">
        <p14:creationId xmlns:p14="http://schemas.microsoft.com/office/powerpoint/2010/main" val="9850297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8" y="-2776603"/>
            <a:ext cx="19253050" cy="12597688"/>
          </a:xfrm>
          <a:prstGeom prst="rect">
            <a:avLst/>
          </a:prstGeom>
        </p:spPr>
      </p:pic>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42396" y="-58100"/>
            <a:ext cx="7657952" cy="7160683"/>
          </a:xfrm>
        </p:spPr>
      </p:pic>
      <p:pic>
        <p:nvPicPr>
          <p:cNvPr id="6" name="Picture 5"/>
          <p:cNvPicPr>
            <a:picLocks noChangeAspect="1"/>
          </p:cNvPicPr>
          <p:nvPr/>
        </p:nvPicPr>
        <p:blipFill>
          <a:blip r:embed="rId4"/>
          <a:stretch>
            <a:fillRect/>
          </a:stretch>
        </p:blipFill>
        <p:spPr>
          <a:xfrm>
            <a:off x="709612" y="2528887"/>
            <a:ext cx="2314575" cy="5072063"/>
          </a:xfrm>
          <a:prstGeom prst="rect">
            <a:avLst/>
          </a:prstGeom>
        </p:spPr>
      </p:pic>
      <p:pic>
        <p:nvPicPr>
          <p:cNvPr id="7" name="Picture 6"/>
          <p:cNvPicPr>
            <a:picLocks noChangeAspect="1"/>
          </p:cNvPicPr>
          <p:nvPr/>
        </p:nvPicPr>
        <p:blipFill>
          <a:blip r:embed="rId4"/>
          <a:stretch>
            <a:fillRect/>
          </a:stretch>
        </p:blipFill>
        <p:spPr>
          <a:xfrm>
            <a:off x="3024187" y="6858000"/>
            <a:ext cx="7491413" cy="1514475"/>
          </a:xfrm>
          <a:prstGeom prst="rect">
            <a:avLst/>
          </a:prstGeom>
        </p:spPr>
      </p:pic>
      <p:pic>
        <p:nvPicPr>
          <p:cNvPr id="9" name="Picture 8"/>
          <p:cNvPicPr>
            <a:picLocks noChangeAspect="1"/>
          </p:cNvPicPr>
          <p:nvPr/>
        </p:nvPicPr>
        <p:blipFill>
          <a:blip r:embed="rId4"/>
          <a:stretch>
            <a:fillRect/>
          </a:stretch>
        </p:blipFill>
        <p:spPr>
          <a:xfrm>
            <a:off x="9720262" y="-180975"/>
            <a:ext cx="2314575" cy="8100975"/>
          </a:xfrm>
          <a:prstGeom prst="rect">
            <a:avLst/>
          </a:prstGeom>
        </p:spPr>
      </p:pic>
      <p:pic>
        <p:nvPicPr>
          <p:cNvPr id="10" name="Picture 9"/>
          <p:cNvPicPr>
            <a:picLocks noChangeAspect="1"/>
          </p:cNvPicPr>
          <p:nvPr/>
        </p:nvPicPr>
        <p:blipFill>
          <a:blip r:embed="rId4"/>
          <a:stretch>
            <a:fillRect/>
          </a:stretch>
        </p:blipFill>
        <p:spPr>
          <a:xfrm>
            <a:off x="7029450" y="-3440799"/>
            <a:ext cx="3943789" cy="5072063"/>
          </a:xfrm>
          <a:prstGeom prst="rect">
            <a:avLst/>
          </a:prstGeom>
        </p:spPr>
      </p:pic>
    </p:spTree>
    <p:extLst>
      <p:ext uri="{BB962C8B-B14F-4D97-AF65-F5344CB8AC3E}">
        <p14:creationId xmlns:p14="http://schemas.microsoft.com/office/powerpoint/2010/main" val="503266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8537" y="0"/>
            <a:ext cx="12429864" cy="8271673"/>
          </a:xfrm>
          <a:prstGeom prst="rect">
            <a:avLst/>
          </a:prstGeom>
          <a:noFill/>
          <a:ln>
            <a:noFill/>
          </a:ln>
        </p:spPr>
      </p:pic>
    </p:spTree>
    <p:extLst>
      <p:ext uri="{BB962C8B-B14F-4D97-AF65-F5344CB8AC3E}">
        <p14:creationId xmlns:p14="http://schemas.microsoft.com/office/powerpoint/2010/main" val="10033569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8" y="-2776603"/>
            <a:ext cx="19253050" cy="1259768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178" y="1357575"/>
            <a:ext cx="5068480" cy="470199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8236" y="1629388"/>
            <a:ext cx="5848418" cy="4430177"/>
          </a:xfrm>
          <a:prstGeom prst="rect">
            <a:avLst/>
          </a:prstGeom>
        </p:spPr>
      </p:pic>
      <p:sp>
        <p:nvSpPr>
          <p:cNvPr id="7" name="TextBox 6"/>
          <p:cNvSpPr txBox="1"/>
          <p:nvPr/>
        </p:nvSpPr>
        <p:spPr>
          <a:xfrm>
            <a:off x="2841585" y="544011"/>
            <a:ext cx="7023718" cy="630942"/>
          </a:xfrm>
          <a:prstGeom prst="rect">
            <a:avLst/>
          </a:prstGeom>
          <a:noFill/>
        </p:spPr>
        <p:txBody>
          <a:bodyPr wrap="none" rtlCol="0">
            <a:spAutoFit/>
          </a:bodyPr>
          <a:lstStyle/>
          <a:p>
            <a:r>
              <a:rPr lang="en-US" sz="3500" dirty="0" smtClean="0">
                <a:solidFill>
                  <a:schemeClr val="bg1"/>
                </a:solidFill>
              </a:rPr>
              <a:t>Climate Change – Greenhouse Gasses</a:t>
            </a:r>
            <a:endParaRPr lang="en-US" sz="3500" dirty="0">
              <a:solidFill>
                <a:schemeClr val="bg1"/>
              </a:solidFill>
            </a:endParaRPr>
          </a:p>
        </p:txBody>
      </p:sp>
    </p:spTree>
    <p:extLst>
      <p:ext uri="{BB962C8B-B14F-4D97-AF65-F5344CB8AC3E}">
        <p14:creationId xmlns:p14="http://schemas.microsoft.com/office/powerpoint/2010/main" val="22416665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8537" y="0"/>
            <a:ext cx="12429864" cy="8271673"/>
          </a:xfrm>
          <a:prstGeom prst="rect">
            <a:avLst/>
          </a:prstGeom>
          <a:noFill/>
          <a:ln>
            <a:noFill/>
          </a:ln>
        </p:spPr>
      </p:pic>
    </p:spTree>
    <p:extLst>
      <p:ext uri="{BB962C8B-B14F-4D97-AF65-F5344CB8AC3E}">
        <p14:creationId xmlns:p14="http://schemas.microsoft.com/office/powerpoint/2010/main" val="29108896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47809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8295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73682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1796</TotalTime>
  <Words>262</Words>
  <Application>Microsoft Office PowerPoint</Application>
  <PresentationFormat>Widescreen</PresentationFormat>
  <Paragraphs>55</Paragraphs>
  <Slides>28</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LIGO Interferometry Experiment</vt:lpstr>
      <vt:lpstr>Comets, Asteroids, Meteors </vt:lpstr>
      <vt:lpstr>Comets, Asteroids, Meteors </vt:lpstr>
      <vt:lpstr>Comets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Comets, Asteroids, Meteors</dc:title>
  <dc:creator>Trevor Gamble</dc:creator>
  <cp:lastModifiedBy>Trevor Gamble</cp:lastModifiedBy>
  <cp:revision>29</cp:revision>
  <dcterms:created xsi:type="dcterms:W3CDTF">2015-10-04T20:35:04Z</dcterms:created>
  <dcterms:modified xsi:type="dcterms:W3CDTF">2016-02-09T18:46:49Z</dcterms:modified>
</cp:coreProperties>
</file>