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1" r:id="rId2"/>
    <p:sldId id="292" r:id="rId3"/>
    <p:sldId id="289" r:id="rId4"/>
    <p:sldId id="290" r:id="rId5"/>
    <p:sldId id="288" r:id="rId6"/>
    <p:sldId id="287" r:id="rId7"/>
    <p:sldId id="257" r:id="rId8"/>
    <p:sldId id="258" r:id="rId9"/>
    <p:sldId id="259" r:id="rId10"/>
    <p:sldId id="260" r:id="rId11"/>
    <p:sldId id="275" r:id="rId12"/>
    <p:sldId id="261" r:id="rId13"/>
    <p:sldId id="286" r:id="rId14"/>
    <p:sldId id="263" r:id="rId15"/>
    <p:sldId id="285" r:id="rId16"/>
    <p:sldId id="264" r:id="rId17"/>
    <p:sldId id="267" r:id="rId18"/>
    <p:sldId id="265" r:id="rId19"/>
    <p:sldId id="268" r:id="rId20"/>
    <p:sldId id="282" r:id="rId21"/>
    <p:sldId id="283" r:id="rId22"/>
    <p:sldId id="270" r:id="rId23"/>
    <p:sldId id="271" r:id="rId24"/>
    <p:sldId id="273" r:id="rId25"/>
    <p:sldId id="276" r:id="rId26"/>
    <p:sldId id="277" r:id="rId27"/>
    <p:sldId id="272" r:id="rId28"/>
    <p:sldId id="274" r:id="rId29"/>
    <p:sldId id="278" r:id="rId30"/>
    <p:sldId id="280" r:id="rId31"/>
    <p:sldId id="28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DC001-8BB5-4FDE-A352-642BBE460F7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63EB1-FD7D-45DF-B8AE-846AF60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5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Pre-Class Notes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DC5C-4A3A-4EE2-8217-8308134FAC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61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http://time.com/3479189/blood-moon/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42D8-6AFF-4E1F-8F54-57A3F6AF787F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0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https://www.youtube.com/watch?v=2PkwMSIjB10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49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https://www.youtube.com/watch?v=u9SjjcHd1Ec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https://vimeo.com/69465942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5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813B6-D90F-4527-A39F-36C31700F2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41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63EB1-FD7D-45DF-B8AE-846AF60180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59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https://www.youtube.com/watch?v=9D05ej8u-gU&amp;index=1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63EB1-FD7D-45DF-B8AE-846AF601800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38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https://www.youtube.com/watch?v=ro_a5gw0J6w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63EB1-FD7D-45DF-B8AE-846AF601800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02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5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8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58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2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7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8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3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0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2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8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A8597-CAF8-430E-86AB-571CF0116998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D938-D952-455D-9E65-6116856F3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9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g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98" y="-1485181"/>
            <a:ext cx="12248098" cy="9072475"/>
          </a:xfrm>
        </p:spPr>
      </p:pic>
    </p:spTree>
    <p:extLst>
      <p:ext uri="{BB962C8B-B14F-4D97-AF65-F5344CB8AC3E}">
        <p14:creationId xmlns:p14="http://schemas.microsoft.com/office/powerpoint/2010/main" val="409024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517423"/>
            <a:ext cx="11753850" cy="598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8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09550" y="-76200"/>
            <a:ext cx="12849225" cy="6934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026" y="-879464"/>
            <a:ext cx="12768701" cy="8778641"/>
          </a:xfrm>
        </p:spPr>
      </p:pic>
    </p:spTree>
    <p:extLst>
      <p:ext uri="{BB962C8B-B14F-4D97-AF65-F5344CB8AC3E}">
        <p14:creationId xmlns:p14="http://schemas.microsoft.com/office/powerpoint/2010/main" val="198562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24" y="619817"/>
            <a:ext cx="6970776" cy="5569179"/>
          </a:xfrm>
        </p:spPr>
      </p:pic>
      <p:sp>
        <p:nvSpPr>
          <p:cNvPr id="6" name="TextBox 5"/>
          <p:cNvSpPr txBox="1"/>
          <p:nvPr/>
        </p:nvSpPr>
        <p:spPr>
          <a:xfrm>
            <a:off x="671484" y="944388"/>
            <a:ext cx="4269069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The earth is not moving….. because it doesn’t feel like we are moving.</a:t>
            </a:r>
          </a:p>
          <a:p>
            <a:endParaRPr lang="en-US" sz="2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Geometry is natural. Therefore planetary motion must consist of circles or polygons. Circles provided the best “fit”. </a:t>
            </a:r>
            <a:r>
              <a:rPr lang="en-US" sz="2500" dirty="0" smtClean="0">
                <a:solidFill>
                  <a:srgbClr val="FF0000"/>
                </a:solidFill>
              </a:rPr>
              <a:t>Prograde</a:t>
            </a:r>
            <a:r>
              <a:rPr lang="en-US" sz="2500" dirty="0" smtClean="0"/>
              <a:t> and </a:t>
            </a:r>
            <a:r>
              <a:rPr lang="en-US" sz="2500" dirty="0" smtClean="0">
                <a:solidFill>
                  <a:srgbClr val="FF0000"/>
                </a:solidFill>
              </a:rPr>
              <a:t>Retrograde</a:t>
            </a:r>
            <a:r>
              <a:rPr lang="en-US" sz="2500" dirty="0" smtClean="0"/>
              <a:t> movement.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 smtClean="0"/>
              <a:t>There simply was little reason to reject the idea that the earth was not the center of the universe.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09933" y="155897"/>
            <a:ext cx="69520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Epicycle / Deferent 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3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23" y="2065020"/>
            <a:ext cx="7349927" cy="4175760"/>
          </a:xfrm>
        </p:spPr>
      </p:pic>
      <p:sp>
        <p:nvSpPr>
          <p:cNvPr id="5" name="Rectangle 4"/>
          <p:cNvSpPr/>
          <p:nvPr/>
        </p:nvSpPr>
        <p:spPr>
          <a:xfrm>
            <a:off x="7612380" y="2065020"/>
            <a:ext cx="3200400" cy="628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Copernicus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/ Galileo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66700" y="2379282"/>
            <a:ext cx="4327723" cy="44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Retrograde motion is now a consequence of the heliocentric model rather then an unexplained phoneme.</a:t>
            </a:r>
          </a:p>
          <a:p>
            <a:r>
              <a:rPr lang="en-US" dirty="0" smtClean="0"/>
              <a:t>Although used in secret by academics, the heliocentric model was not yet accepted generally.</a:t>
            </a:r>
          </a:p>
        </p:txBody>
      </p:sp>
    </p:spTree>
    <p:extLst>
      <p:ext uri="{BB962C8B-B14F-4D97-AF65-F5344CB8AC3E}">
        <p14:creationId xmlns:p14="http://schemas.microsoft.com/office/powerpoint/2010/main" val="20239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Kepler’s Laws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055" y="1307087"/>
            <a:ext cx="33658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Planet’s have elliptical      orbits. </a:t>
            </a:r>
            <a:r>
              <a:rPr lang="en-U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circular.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equal time intervals a planet traces out equal area regardless of where it is in the orbit.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 any planet, you can figure out how long the orbit takes if you know the distance from the sun (semimajor axis).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0" y="5710237"/>
            <a:ext cx="3457575" cy="30194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2962" y="5716402"/>
            <a:ext cx="790984" cy="31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 descr="01_13_Fig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8"/>
          <a:stretch>
            <a:fillRect/>
          </a:stretch>
        </p:blipFill>
        <p:spPr bwMode="auto">
          <a:xfrm>
            <a:off x="5135506" y="1759150"/>
            <a:ext cx="6286874" cy="448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47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ChangeAspect="1"/>
          </p:cNvGraphicFramePr>
          <p:nvPr>
            <p:extLst/>
          </p:nvPr>
        </p:nvGraphicFramePr>
        <p:xfrm>
          <a:off x="838200" y="-1600994"/>
          <a:ext cx="368458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4" imgW="1447560" imgH="1993680" progId="Equation.DSMT4">
                  <p:embed/>
                </p:oleObj>
              </mc:Choice>
              <mc:Fallback>
                <p:oleObj name="Equation" r:id="rId4" imgW="1447560" imgH="1993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-1600994"/>
                        <a:ext cx="3684588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5506" y="-209176"/>
            <a:ext cx="4673600" cy="2456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64" y="2216534"/>
            <a:ext cx="9147063" cy="378688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Ellipse Terminology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005" y="1768945"/>
            <a:ext cx="347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Perihelion and Aphelion distances</a:t>
            </a:r>
            <a:endParaRPr lang="en-US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2435" y="3785071"/>
                <a:ext cx="296432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3000" dirty="0" smtClean="0"/>
                  <a:t> is a value that represents the </a:t>
                </a:r>
                <a:r>
                  <a:rPr lang="en-US" sz="3000" b="1" dirty="0" smtClean="0"/>
                  <a:t>eccentricity</a:t>
                </a:r>
                <a:r>
                  <a:rPr lang="en-US" sz="3000" dirty="0" smtClean="0"/>
                  <a:t>. This describes how elliptical the orbit is.</a:t>
                </a:r>
                <a:endParaRPr lang="en-US" sz="3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35" y="3785071"/>
                <a:ext cx="2964329" cy="2862322"/>
              </a:xfrm>
              <a:prstGeom prst="rect">
                <a:avLst/>
              </a:prstGeom>
              <a:blipFill rotWithShape="0">
                <a:blip r:embed="rId7"/>
                <a:stretch>
                  <a:fillRect l="-4733" t="-2559" r="-5967"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4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Gravity: Sir Isaac Newton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9" y="2510497"/>
            <a:ext cx="3381375" cy="15883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914" y="1690688"/>
            <a:ext cx="5475441" cy="45367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4282" y="4918635"/>
            <a:ext cx="4129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the Mass of both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the distance between the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 =</a:t>
            </a:r>
            <a:r>
              <a:rPr lang="en-US" dirty="0"/>
              <a:t>6.67384 × 10</a:t>
            </a:r>
            <a:r>
              <a:rPr lang="en-US" baseline="30000" dirty="0"/>
              <a:t>-11</a:t>
            </a:r>
            <a:r>
              <a:rPr lang="en-US" dirty="0"/>
              <a:t> m</a:t>
            </a:r>
            <a:r>
              <a:rPr lang="en-US" baseline="30000" dirty="0"/>
              <a:t>3</a:t>
            </a:r>
            <a:r>
              <a:rPr lang="en-US" dirty="0"/>
              <a:t> kg</a:t>
            </a:r>
            <a:r>
              <a:rPr lang="en-US" baseline="30000" dirty="0"/>
              <a:t>-1</a:t>
            </a:r>
            <a:r>
              <a:rPr lang="en-US" dirty="0"/>
              <a:t> s</a:t>
            </a:r>
            <a:r>
              <a:rPr lang="en-US" baseline="30000" dirty="0"/>
              <a:t>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705224" y="-161364"/>
            <a:ext cx="12968942" cy="721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905" y="64293"/>
            <a:ext cx="8410824" cy="6308118"/>
          </a:xfrm>
        </p:spPr>
      </p:pic>
    </p:spTree>
    <p:extLst>
      <p:ext uri="{BB962C8B-B14F-4D97-AF65-F5344CB8AC3E}">
        <p14:creationId xmlns:p14="http://schemas.microsoft.com/office/powerpoint/2010/main" val="140830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05224" y="-161364"/>
            <a:ext cx="12968942" cy="721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94" y="99299"/>
            <a:ext cx="11513519" cy="69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05224" y="-172584"/>
            <a:ext cx="12968942" cy="721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011" y="0"/>
            <a:ext cx="5255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68571" y="-361507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3" y="656267"/>
            <a:ext cx="12121116" cy="60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063" y="1848485"/>
            <a:ext cx="13228959" cy="4351338"/>
          </a:xfrm>
        </p:spPr>
        <p:txBody>
          <a:bodyPr>
            <a:norm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 do we know how large the observable universe is?</a:t>
            </a:r>
          </a:p>
          <a:p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know it’s expanding?</a:t>
            </a:r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8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106"/>
            <a:ext cx="12405360" cy="6979106"/>
          </a:xfrm>
        </p:spPr>
      </p:pic>
    </p:spTree>
    <p:extLst>
      <p:ext uri="{BB962C8B-B14F-4D97-AF65-F5344CB8AC3E}">
        <p14:creationId xmlns:p14="http://schemas.microsoft.com/office/powerpoint/2010/main" val="231517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063" y="1848485"/>
            <a:ext cx="13228959" cy="4351338"/>
          </a:xfrm>
        </p:spPr>
        <p:txBody>
          <a:bodyPr>
            <a:norm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 do we know how large the observable universe is?</a:t>
            </a:r>
          </a:p>
          <a:p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know it’s expanding?</a:t>
            </a:r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61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467" y="334352"/>
            <a:ext cx="8196793" cy="6147594"/>
          </a:xfrm>
        </p:spPr>
      </p:pic>
    </p:spTree>
    <p:extLst>
      <p:ext uri="{BB962C8B-B14F-4D97-AF65-F5344CB8AC3E}">
        <p14:creationId xmlns:p14="http://schemas.microsoft.com/office/powerpoint/2010/main" val="12910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063" y="1848485"/>
            <a:ext cx="13228959" cy="4351338"/>
          </a:xfrm>
        </p:spPr>
        <p:txBody>
          <a:bodyPr>
            <a:norm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 do we know how large the observable universe is?</a:t>
            </a:r>
          </a:p>
          <a:p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know it’s expanding?</a:t>
            </a:r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62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13"/>
            <a:ext cx="14564685" cy="68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9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062" y="1848485"/>
            <a:ext cx="12685882" cy="4351338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know how large the universe is?</a:t>
            </a:r>
          </a:p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know it’s expanding?</a:t>
            </a:r>
          </a:p>
          <a:p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Okay </a:t>
            </a:r>
            <a:r>
              <a:rPr lang="en-US" sz="4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okay</a:t>
            </a:r>
            <a:r>
              <a:rPr lang="en-US" sz="4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 what is a “standard candle”?</a:t>
            </a:r>
            <a:endParaRPr lang="en-US" sz="4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157" y="1027906"/>
            <a:ext cx="5522396" cy="5558728"/>
          </a:xfrm>
        </p:spPr>
      </p:pic>
      <p:sp>
        <p:nvSpPr>
          <p:cNvPr id="7" name="Rectangle 6"/>
          <p:cNvSpPr/>
          <p:nvPr/>
        </p:nvSpPr>
        <p:spPr>
          <a:xfrm>
            <a:off x="1399266" y="5379813"/>
            <a:ext cx="8542178" cy="22313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Chandrasekhar Limit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46" y="1690688"/>
            <a:ext cx="8303107" cy="4996468"/>
          </a:xfrm>
        </p:spPr>
      </p:pic>
    </p:spTree>
    <p:extLst>
      <p:ext uri="{BB962C8B-B14F-4D97-AF65-F5344CB8AC3E}">
        <p14:creationId xmlns:p14="http://schemas.microsoft.com/office/powerpoint/2010/main" val="34442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132" y="-124704"/>
            <a:ext cx="8354568" cy="70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60" y="0"/>
            <a:ext cx="5280660" cy="7789261"/>
          </a:xfrm>
        </p:spPr>
      </p:pic>
    </p:spTree>
    <p:extLst>
      <p:ext uri="{BB962C8B-B14F-4D97-AF65-F5344CB8AC3E}">
        <p14:creationId xmlns:p14="http://schemas.microsoft.com/office/powerpoint/2010/main" val="291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2" y="281940"/>
            <a:ext cx="10439151" cy="6314123"/>
          </a:xfrm>
        </p:spPr>
      </p:pic>
    </p:spTree>
    <p:extLst>
      <p:ext uri="{BB962C8B-B14F-4D97-AF65-F5344CB8AC3E}">
        <p14:creationId xmlns:p14="http://schemas.microsoft.com/office/powerpoint/2010/main" val="243138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778" y="-16735"/>
            <a:ext cx="7522763" cy="687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60620" y="-152400"/>
            <a:ext cx="13630938" cy="7532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201" y="-603857"/>
            <a:ext cx="13226911" cy="744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156222" y="-1021080"/>
            <a:ext cx="16306800" cy="95935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95" y="848359"/>
            <a:ext cx="10751821" cy="71678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12680" y="2186940"/>
            <a:ext cx="4347210" cy="12536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330994" y="5516880"/>
            <a:ext cx="12656344" cy="2484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947160" y="-1592580"/>
            <a:ext cx="16306800" cy="95935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012680" y="2186940"/>
            <a:ext cx="4347210" cy="12536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330994" y="5516880"/>
            <a:ext cx="12656344" cy="2484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http://news.yahoo.com/one-look-world-sexiest-nurse-225903106.html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234" y="-310065"/>
            <a:ext cx="11250999" cy="84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08" y="137160"/>
            <a:ext cx="6272784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2" y="1514651"/>
            <a:ext cx="10349736" cy="522821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423239" y="2496370"/>
            <a:ext cx="2810516" cy="263661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0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684" y="-1"/>
            <a:ext cx="12701560" cy="6928123"/>
          </a:xfrm>
        </p:spPr>
      </p:pic>
    </p:spTree>
    <p:extLst>
      <p:ext uri="{BB962C8B-B14F-4D97-AF65-F5344CB8AC3E}">
        <p14:creationId xmlns:p14="http://schemas.microsoft.com/office/powerpoint/2010/main" val="286486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7992</TotalTime>
  <Words>321</Words>
  <Application>Microsoft Office PowerPoint</Application>
  <PresentationFormat>Widescreen</PresentationFormat>
  <Paragraphs>55</Paragraphs>
  <Slides>31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Kepler’s Laws</vt:lpstr>
      <vt:lpstr>Ellipse Terminology </vt:lpstr>
      <vt:lpstr>Gravity: Sir Isaac Newton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Chandrasekhar Limit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Ellipse Terminology</dc:title>
  <dc:creator>Trevor Gamble</dc:creator>
  <cp:lastModifiedBy>Trevor Gamble</cp:lastModifiedBy>
  <cp:revision>26</cp:revision>
  <dcterms:created xsi:type="dcterms:W3CDTF">2015-09-09T19:51:20Z</dcterms:created>
  <dcterms:modified xsi:type="dcterms:W3CDTF">2016-01-28T02:59:07Z</dcterms:modified>
</cp:coreProperties>
</file>