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92" r:id="rId2"/>
    <p:sldId id="293" r:id="rId3"/>
    <p:sldId id="294" r:id="rId4"/>
    <p:sldId id="257" r:id="rId5"/>
    <p:sldId id="258" r:id="rId6"/>
    <p:sldId id="285" r:id="rId7"/>
    <p:sldId id="259" r:id="rId8"/>
    <p:sldId id="286" r:id="rId9"/>
    <p:sldId id="288" r:id="rId10"/>
    <p:sldId id="290" r:id="rId11"/>
    <p:sldId id="287" r:id="rId12"/>
    <p:sldId id="296" r:id="rId13"/>
    <p:sldId id="266" r:id="rId14"/>
    <p:sldId id="269" r:id="rId15"/>
    <p:sldId id="268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97" r:id="rId29"/>
    <p:sldId id="298" r:id="rId30"/>
    <p:sldId id="299" r:id="rId31"/>
    <p:sldId id="300" r:id="rId32"/>
    <p:sldId id="301" r:id="rId33"/>
    <p:sldId id="308" r:id="rId34"/>
    <p:sldId id="302" r:id="rId35"/>
    <p:sldId id="303" r:id="rId36"/>
    <p:sldId id="304" r:id="rId37"/>
    <p:sldId id="305" r:id="rId38"/>
    <p:sldId id="306" r:id="rId39"/>
    <p:sldId id="307" r:id="rId40"/>
    <p:sldId id="291" r:id="rId41"/>
    <p:sldId id="289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 varScale="1">
        <p:scale>
          <a:sx n="40" d="100"/>
          <a:sy n="40" d="100"/>
        </p:scale>
        <p:origin x="36" y="6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15D798-F0DA-4B3B-8DB6-84CA211A924F}" type="datetimeFigureOut">
              <a:rPr lang="en-US" smtClean="0"/>
              <a:t>1/22/2016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3EDC5C-4A3A-4EE2-8217-8308134FA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0074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fycat.com/CrispFavorableDuckbillplatypus" TargetMode="External"/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https://www.youtube.com/watch?v=WPA-KpldDVc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D3F9B-ABD9-4136-B0AF-107CC31E577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327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https://www.youtube.com/watch?v=QXIhMS4JTGc&amp;index=1&amp;list=PLTiv_XWHnOZocOSyXQu0KjgxylcBMFqRh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D3F9B-ABD9-4136-B0AF-107CC31E577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071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https://www.youtube.com/watch?v=GRwfzxr_mf0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FC42D8-6AFF-4E1F-8F54-57A3F6AF787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1547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Pre-Class Notes File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3EDC5C-4A3A-4EE2-8217-8308134FACA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3368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Pre-Class Notes File. 2013 discovery.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3EDC5C-4A3A-4EE2-8217-8308134FACA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1134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Pre-Class Notes File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3EDC5C-4A3A-4EE2-8217-8308134FACA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6443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Pre-Class Notes File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3EDC5C-4A3A-4EE2-8217-8308134FACA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0207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Pre-Class Notes File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3EDC5C-4A3A-4EE2-8217-8308134FACA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9144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http://time.com/3479189/blood-moon/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FC42D8-6AFF-4E1F-8F54-57A3F6AF787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0336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https://vimeo.com/122795016</a:t>
            </a:r>
          </a:p>
          <a:p>
            <a:r>
              <a:rPr lang="en-US" dirty="0" smtClean="0"/>
              <a:t>https://www.youtube.com/watch?v=IQdl5bG7Rq8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FC42D8-6AFF-4E1F-8F54-57A3F6AF787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8751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http://time.com/3479189/blood-moon/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FC42D8-6AFF-4E1F-8F54-57A3F6AF787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9370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http://time.com/3479189/blood-moon/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FC42D8-6AFF-4E1F-8F54-57A3F6AF787F}" type="slidenum">
              <a:rPr lang="en-US">
                <a:solidFill>
                  <a:prstClr val="black"/>
                </a:solidFill>
              </a:rPr>
              <a:pPr/>
              <a:t>25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2158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https://www.youtube.com/watch?v=UjNNX2sLIro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813B6-D90F-4527-A39F-36C31700F256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9212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https://youtu.be/BSr4hUcROwo?t=3m43s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813B6-D90F-4527-A39F-36C31700F256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4474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813B6-D90F-4527-A39F-36C31700F256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8955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https://youtu.be/PuNymhcTtSQ?t=36s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813B6-D90F-4527-A39F-36C31700F256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5090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https://www.youtube.com/watch?v=5C5_dOEyAfk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http://www.gfycat.com/CrispFavorableDuckbillplatypus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813B6-D90F-4527-A39F-36C31700F256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2828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https://www.youtube.com/watch?v=2PkwMSIjB10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813B6-D90F-4527-A39F-36C31700F256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4885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</a:t>
            </a:r>
            <a:r>
              <a:rPr lang="en-US" dirty="0" smtClean="0"/>
              <a:t>www.youtube.com/watch?v=u9SjjcHd1Ec (Voyager – intro – first</a:t>
            </a:r>
            <a:r>
              <a:rPr lang="en-US" baseline="0" dirty="0" smtClean="0"/>
              <a:t> two min)</a:t>
            </a: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https://</a:t>
            </a:r>
            <a:r>
              <a:rPr lang="en-US" dirty="0" smtClean="0"/>
              <a:t>vimeo.com/69465942 (gravity assist)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813B6-D90F-4527-A39F-36C31700F256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7487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https://www.youtube.com/watch?v=GRwfzxr_mf0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FC42D8-6AFF-4E1F-8F54-57A3F6AF787F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48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83924-EC54-4F79-B2C9-2A449CBA43EB}" type="datetimeFigureOut">
              <a:rPr lang="en-US" smtClean="0"/>
              <a:t>1/22/2016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51585-DCC0-46B6-9582-FC542347BB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66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83924-EC54-4F79-B2C9-2A449CBA43EB}" type="datetimeFigureOut">
              <a:rPr lang="en-US" smtClean="0"/>
              <a:t>1/22/2016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51585-DCC0-46B6-9582-FC542347BB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449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83924-EC54-4F79-B2C9-2A449CBA43EB}" type="datetimeFigureOut">
              <a:rPr lang="en-US" smtClean="0"/>
              <a:t>1/22/2016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51585-DCC0-46B6-9582-FC542347BB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519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83924-EC54-4F79-B2C9-2A449CBA43EB}" type="datetimeFigureOut">
              <a:rPr lang="en-US" smtClean="0"/>
              <a:t>1/22/2016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51585-DCC0-46B6-9582-FC542347BB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91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83924-EC54-4F79-B2C9-2A449CBA43EB}" type="datetimeFigureOut">
              <a:rPr lang="en-US" smtClean="0"/>
              <a:t>1/22/2016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51585-DCC0-46B6-9582-FC542347BB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439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83924-EC54-4F79-B2C9-2A449CBA43EB}" type="datetimeFigureOut">
              <a:rPr lang="en-US" smtClean="0"/>
              <a:t>1/22/2016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51585-DCC0-46B6-9582-FC542347BB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309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83924-EC54-4F79-B2C9-2A449CBA43EB}" type="datetimeFigureOut">
              <a:rPr lang="en-US" smtClean="0"/>
              <a:t>1/22/2016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51585-DCC0-46B6-9582-FC542347BB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230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83924-EC54-4F79-B2C9-2A449CBA43EB}" type="datetimeFigureOut">
              <a:rPr lang="en-US" smtClean="0"/>
              <a:t>1/22/2016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51585-DCC0-46B6-9582-FC542347BB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815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83924-EC54-4F79-B2C9-2A449CBA43EB}" type="datetimeFigureOut">
              <a:rPr lang="en-US" smtClean="0"/>
              <a:t>1/22/2016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51585-DCC0-46B6-9582-FC542347BB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462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83924-EC54-4F79-B2C9-2A449CBA43EB}" type="datetimeFigureOut">
              <a:rPr lang="en-US" smtClean="0"/>
              <a:t>1/22/2016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51585-DCC0-46B6-9582-FC542347BB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347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83924-EC54-4F79-B2C9-2A449CBA43EB}" type="datetimeFigureOut">
              <a:rPr lang="en-US" smtClean="0"/>
              <a:t>1/22/2016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51585-DCC0-46B6-9582-FC542347BB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689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A83924-EC54-4F79-B2C9-2A449CBA43EB}" type="datetimeFigureOut">
              <a:rPr lang="en-US" smtClean="0"/>
              <a:t>1/22/2016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051585-DCC0-46B6-9582-FC542347BB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42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gi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0.jpg"/><Relationship Id="rId5" Type="http://schemas.openxmlformats.org/officeDocument/2006/relationships/image" Target="../media/image39.wmf"/><Relationship Id="rId4" Type="http://schemas.openxmlformats.org/officeDocument/2006/relationships/oleObject" Target="../embeddings/oleObject1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520" y="416564"/>
            <a:ext cx="5678748" cy="6245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444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550" y="152400"/>
            <a:ext cx="4914900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369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5"/>
            <a:ext cx="12192000" cy="6857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750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3406" y="-1294397"/>
            <a:ext cx="12585406" cy="11491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329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540" y="-76200"/>
            <a:ext cx="12389540" cy="6934200"/>
          </a:xfrm>
        </p:spPr>
      </p:pic>
    </p:spTree>
    <p:extLst>
      <p:ext uri="{BB962C8B-B14F-4D97-AF65-F5344CB8AC3E}">
        <p14:creationId xmlns:p14="http://schemas.microsoft.com/office/powerpoint/2010/main" val="3172094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700" y="769411"/>
            <a:ext cx="7581900" cy="5319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573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098" y="-1485181"/>
            <a:ext cx="12248098" cy="9072475"/>
          </a:xfrm>
        </p:spPr>
      </p:pic>
    </p:spTree>
    <p:extLst>
      <p:ext uri="{BB962C8B-B14F-4D97-AF65-F5344CB8AC3E}">
        <p14:creationId xmlns:p14="http://schemas.microsoft.com/office/powerpoint/2010/main" val="1733491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41" y="0"/>
            <a:ext cx="9978318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315388" y="6388847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238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981325" y="1520785"/>
            <a:ext cx="6586870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“I wanted to attract people's attention to the fact that Mars exploration today is available to practically anyone," </a:t>
            </a:r>
            <a:r>
              <a:rPr lang="en-US" sz="2800" dirty="0" err="1">
                <a:solidFill>
                  <a:schemeClr val="bg1"/>
                </a:solidFill>
              </a:rPr>
              <a:t>Egorov</a:t>
            </a:r>
            <a:r>
              <a:rPr lang="en-US" sz="2800" dirty="0">
                <a:solidFill>
                  <a:schemeClr val="bg1"/>
                </a:solidFill>
              </a:rPr>
              <a:t> said. "At the same time we were able to connect with the history of our country, which we were reminded of after many years through the images from the Mars Reconnaissance Orbiter</a:t>
            </a:r>
            <a:r>
              <a:rPr lang="en-US" sz="2800" dirty="0" smtClean="0">
                <a:solidFill>
                  <a:schemeClr val="bg1"/>
                </a:solidFill>
              </a:rPr>
              <a:t>.“</a:t>
            </a:r>
          </a:p>
          <a:p>
            <a:endParaRPr lang="en-US" sz="2800" dirty="0" smtClean="0">
              <a:solidFill>
                <a:schemeClr val="bg1"/>
              </a:solidFill>
            </a:endParaRP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- </a:t>
            </a:r>
            <a:r>
              <a:rPr lang="en-US" sz="2800" dirty="0" err="1" smtClean="0">
                <a:solidFill>
                  <a:schemeClr val="bg1"/>
                </a:solidFill>
              </a:rPr>
              <a:t>Vitali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Egorov</a:t>
            </a:r>
            <a:r>
              <a:rPr lang="en-US" sz="2800" dirty="0" smtClean="0">
                <a:solidFill>
                  <a:schemeClr val="bg1"/>
                </a:solidFill>
              </a:rPr>
              <a:t>, Internet Person, St. Petersburg, Russia</a:t>
            </a:r>
            <a:endParaRPr lang="en-US" sz="2800" dirty="0">
              <a:solidFill>
                <a:schemeClr val="bg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219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75" y="517423"/>
            <a:ext cx="11753850" cy="5989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87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608" y="478631"/>
            <a:ext cx="11438783" cy="5900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88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214340" y="843050"/>
            <a:ext cx="4486275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500" b="1" dirty="0" smtClean="0"/>
              <a:t>How I sail north?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500" b="1" dirty="0" smtClean="0"/>
              <a:t>When do I plant my crops?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500" b="1" dirty="0" smtClean="0"/>
              <a:t>When to the nights start getting longer?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500" b="1" dirty="0" smtClean="0"/>
              <a:t>When do the fish swim upstream to lay eggs?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500" b="1" dirty="0" smtClean="0"/>
              <a:t>When should we start our siege?</a:t>
            </a:r>
            <a:endParaRPr lang="en-US" sz="3500" b="1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87" y="406430"/>
            <a:ext cx="6325863" cy="6389762"/>
          </a:xfrm>
        </p:spPr>
      </p:pic>
    </p:spTree>
    <p:extLst>
      <p:ext uri="{BB962C8B-B14F-4D97-AF65-F5344CB8AC3E}">
        <p14:creationId xmlns:p14="http://schemas.microsoft.com/office/powerpoint/2010/main" val="3975731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768"/>
            <a:ext cx="12192000" cy="7015768"/>
          </a:xfrm>
        </p:spPr>
      </p:pic>
    </p:spTree>
    <p:extLst>
      <p:ext uri="{BB962C8B-B14F-4D97-AF65-F5344CB8AC3E}">
        <p14:creationId xmlns:p14="http://schemas.microsoft.com/office/powerpoint/2010/main" val="508203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Solar Day and Sidereal Day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429" y="1690688"/>
            <a:ext cx="6922272" cy="5166519"/>
          </a:xfrm>
        </p:spPr>
      </p:pic>
      <p:sp>
        <p:nvSpPr>
          <p:cNvPr id="6" name="TextBox 5"/>
          <p:cNvSpPr txBox="1"/>
          <p:nvPr/>
        </p:nvSpPr>
        <p:spPr>
          <a:xfrm>
            <a:off x="770882" y="1632457"/>
            <a:ext cx="3792235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 smtClean="0"/>
              <a:t>Do we care about when the start will be in the same position (</a:t>
            </a:r>
            <a:r>
              <a:rPr lang="en-US" sz="2200" b="1" dirty="0" smtClean="0"/>
              <a:t>Sidereal day</a:t>
            </a:r>
            <a:r>
              <a:rPr lang="en-US" sz="2200" dirty="0" smtClean="0"/>
              <a:t>)?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 smtClean="0"/>
              <a:t>Do we care about how long the earth makes a “full” rotation?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 smtClean="0"/>
              <a:t>I think we just care about when the sun will appear in the same position as yesterday. That is the </a:t>
            </a:r>
            <a:r>
              <a:rPr lang="en-US" sz="2200" b="1" dirty="0" smtClean="0"/>
              <a:t>solar day</a:t>
            </a:r>
            <a:r>
              <a:rPr lang="en-US" sz="2200" dirty="0" smtClean="0"/>
              <a:t>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407544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28575" y="-104775"/>
            <a:ext cx="12639675" cy="78105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400050"/>
            <a:ext cx="6343649" cy="6343649"/>
          </a:xfrm>
        </p:spPr>
      </p:pic>
    </p:spTree>
    <p:extLst>
      <p:ext uri="{BB962C8B-B14F-4D97-AF65-F5344CB8AC3E}">
        <p14:creationId xmlns:p14="http://schemas.microsoft.com/office/powerpoint/2010/main" val="2914568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209550" y="-76200"/>
            <a:ext cx="12849225" cy="69342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822" y="587079"/>
            <a:ext cx="7832802" cy="6375696"/>
          </a:xfrm>
        </p:spPr>
      </p:pic>
    </p:spTree>
    <p:extLst>
      <p:ext uri="{BB962C8B-B14F-4D97-AF65-F5344CB8AC3E}">
        <p14:creationId xmlns:p14="http://schemas.microsoft.com/office/powerpoint/2010/main" val="4130983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209550" y="-76200"/>
            <a:ext cx="12849225" cy="69342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80147"/>
            <a:ext cx="9867900" cy="6087342"/>
          </a:xfrm>
        </p:spPr>
      </p:pic>
    </p:spTree>
    <p:extLst>
      <p:ext uri="{BB962C8B-B14F-4D97-AF65-F5344CB8AC3E}">
        <p14:creationId xmlns:p14="http://schemas.microsoft.com/office/powerpoint/2010/main" val="1150054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209550" y="-47625"/>
            <a:ext cx="12849225" cy="69342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5316" y="476250"/>
            <a:ext cx="6672792" cy="6005513"/>
          </a:xfrm>
        </p:spPr>
      </p:pic>
    </p:spTree>
    <p:extLst>
      <p:ext uri="{BB962C8B-B14F-4D97-AF65-F5344CB8AC3E}">
        <p14:creationId xmlns:p14="http://schemas.microsoft.com/office/powerpoint/2010/main" val="3496714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209550" y="-76200"/>
            <a:ext cx="12849225" cy="69342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012" y="1314450"/>
            <a:ext cx="11233976" cy="4595019"/>
          </a:xfrm>
        </p:spPr>
      </p:pic>
    </p:spTree>
    <p:extLst>
      <p:ext uri="{BB962C8B-B14F-4D97-AF65-F5344CB8AC3E}">
        <p14:creationId xmlns:p14="http://schemas.microsoft.com/office/powerpoint/2010/main" val="1902978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209550" y="-76200"/>
            <a:ext cx="12849225" cy="69342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725" y="-192195"/>
            <a:ext cx="7277100" cy="7166189"/>
          </a:xfrm>
        </p:spPr>
      </p:pic>
    </p:spTree>
    <p:extLst>
      <p:ext uri="{BB962C8B-B14F-4D97-AF65-F5344CB8AC3E}">
        <p14:creationId xmlns:p14="http://schemas.microsoft.com/office/powerpoint/2010/main" val="2658253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209550" y="-76200"/>
            <a:ext cx="12849225" cy="69342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777" y="352425"/>
            <a:ext cx="12092829" cy="6022181"/>
          </a:xfrm>
        </p:spPr>
      </p:pic>
    </p:spTree>
    <p:extLst>
      <p:ext uri="{BB962C8B-B14F-4D97-AF65-F5344CB8AC3E}">
        <p14:creationId xmlns:p14="http://schemas.microsoft.com/office/powerpoint/2010/main" val="2945696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974" y="0"/>
            <a:ext cx="12687300" cy="7495380"/>
          </a:xfrm>
        </p:spPr>
      </p:pic>
    </p:spTree>
    <p:extLst>
      <p:ext uri="{BB962C8B-B14F-4D97-AF65-F5344CB8AC3E}">
        <p14:creationId xmlns:p14="http://schemas.microsoft.com/office/powerpoint/2010/main" val="2238530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24" y="1390467"/>
            <a:ext cx="11379303" cy="4543608"/>
          </a:xfrm>
        </p:spPr>
      </p:pic>
      <p:sp>
        <p:nvSpPr>
          <p:cNvPr id="5" name="TextBox 4"/>
          <p:cNvSpPr txBox="1"/>
          <p:nvPr/>
        </p:nvSpPr>
        <p:spPr>
          <a:xfrm>
            <a:off x="1600199" y="609600"/>
            <a:ext cx="85915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smtClean="0"/>
              <a:t>If we measure angle </a:t>
            </a:r>
            <a:r>
              <a:rPr lang="el-GR" sz="3000" b="1" dirty="0" smtClean="0"/>
              <a:t>Θ</a:t>
            </a:r>
            <a:r>
              <a:rPr lang="en-US" sz="3000" b="1" dirty="0" smtClean="0"/>
              <a:t> and the radius of the earth, we can estimate the distance to the moon</a:t>
            </a:r>
            <a:endParaRPr lang="en-US" sz="3000" b="1" dirty="0"/>
          </a:p>
        </p:txBody>
      </p:sp>
    </p:spTree>
    <p:extLst>
      <p:ext uri="{BB962C8B-B14F-4D97-AF65-F5344CB8AC3E}">
        <p14:creationId xmlns:p14="http://schemas.microsoft.com/office/powerpoint/2010/main" val="3026136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24" y="282476"/>
            <a:ext cx="6541831" cy="6337399"/>
          </a:xfrm>
        </p:spPr>
      </p:pic>
      <p:sp>
        <p:nvSpPr>
          <p:cNvPr id="6" name="TextBox 5"/>
          <p:cNvSpPr txBox="1"/>
          <p:nvPr/>
        </p:nvSpPr>
        <p:spPr>
          <a:xfrm>
            <a:off x="7214340" y="282476"/>
            <a:ext cx="4486275" cy="65556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500" b="1" dirty="0" smtClean="0"/>
              <a:t>How I sail north?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500" b="1" dirty="0" smtClean="0"/>
              <a:t>When do I plant my crops?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500" b="1" dirty="0" smtClean="0"/>
              <a:t>When to the nights start getting longer?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500" b="1" dirty="0" smtClean="0"/>
              <a:t>When do the fish swim upstream to lay eggs?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500" b="1" dirty="0" smtClean="0"/>
              <a:t>When should we start our siege?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500" b="1" dirty="0" smtClean="0">
                <a:solidFill>
                  <a:srgbClr val="FF0000"/>
                </a:solidFill>
              </a:rPr>
              <a:t>What is that weird thing doing?</a:t>
            </a:r>
            <a:endParaRPr lang="en-US" sz="3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7989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209550" y="-76200"/>
            <a:ext cx="12849225" cy="69342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9026" y="-879464"/>
            <a:ext cx="12768701" cy="8778641"/>
          </a:xfrm>
        </p:spPr>
      </p:pic>
    </p:spTree>
    <p:extLst>
      <p:ext uri="{BB962C8B-B14F-4D97-AF65-F5344CB8AC3E}">
        <p14:creationId xmlns:p14="http://schemas.microsoft.com/office/powerpoint/2010/main" val="3695806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1224" y="619817"/>
            <a:ext cx="6970776" cy="5569179"/>
          </a:xfrm>
        </p:spPr>
      </p:pic>
      <p:sp>
        <p:nvSpPr>
          <p:cNvPr id="6" name="TextBox 5"/>
          <p:cNvSpPr txBox="1"/>
          <p:nvPr/>
        </p:nvSpPr>
        <p:spPr>
          <a:xfrm>
            <a:off x="671484" y="944388"/>
            <a:ext cx="4269069" cy="64171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dirty="0" smtClean="0"/>
              <a:t>The earth is not moving….. because it doesn’t feel like we are moving.</a:t>
            </a:r>
          </a:p>
          <a:p>
            <a:endParaRPr lang="en-US" sz="25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dirty="0" smtClean="0"/>
              <a:t>Geometry is natural. Therefore planetary motion must consist of circles or polygons. Circles provided the best “fit”. </a:t>
            </a:r>
            <a:r>
              <a:rPr lang="en-US" sz="2500" dirty="0" smtClean="0">
                <a:solidFill>
                  <a:srgbClr val="FF0000"/>
                </a:solidFill>
              </a:rPr>
              <a:t>Prograde</a:t>
            </a:r>
            <a:r>
              <a:rPr lang="en-US" sz="2500" dirty="0" smtClean="0"/>
              <a:t> and </a:t>
            </a:r>
            <a:r>
              <a:rPr lang="en-US" sz="2500" dirty="0" smtClean="0">
                <a:solidFill>
                  <a:srgbClr val="FF0000"/>
                </a:solidFill>
              </a:rPr>
              <a:t>Retrograde</a:t>
            </a:r>
            <a:r>
              <a:rPr lang="en-US" sz="2500" dirty="0" smtClean="0"/>
              <a:t> movement.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5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dirty="0" smtClean="0"/>
              <a:t>There simply was little reason to reject the idea that the earth was not the center of the universe.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3509933" y="155897"/>
            <a:ext cx="69520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Epicycle / Deferent </a:t>
            </a:r>
            <a:endParaRPr lang="en-US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0109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279400"/>
            <a:ext cx="10515600" cy="1325563"/>
          </a:xfrm>
        </p:spPr>
        <p:txBody>
          <a:bodyPr/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Aristotle / Ptolemy / Aristarchus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575" y="2353469"/>
            <a:ext cx="3810000" cy="38100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353469"/>
            <a:ext cx="2857500" cy="3810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9125" y="2353469"/>
            <a:ext cx="2217108" cy="3942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39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01_02_Figu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7"/>
          <a:stretch>
            <a:fillRect/>
          </a:stretch>
        </p:blipFill>
        <p:spPr bwMode="auto">
          <a:xfrm>
            <a:off x="5800055" y="1742123"/>
            <a:ext cx="5675666" cy="5316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50520" y="1631183"/>
            <a:ext cx="437511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Aristotle was one of the originators of the geocentric model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Ptolemy made minor but impactful adjustments. The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deferents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were re-centered to be near (but not exactly on) earth.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The Ptolemy model is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very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accurate. It is still used in systems that do not have computing power (planetariums).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676400" y="279400"/>
            <a:ext cx="10515600" cy="1325563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Aristotle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Ptolemy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/ Aristarchus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9185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279400"/>
            <a:ext cx="10515600" cy="1325563"/>
          </a:xfrm>
        </p:spPr>
        <p:txBody>
          <a:bodyPr/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Aristotle / Ptolemy / </a:t>
            </a:r>
            <a:r>
              <a:rPr lang="en-U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Aristarchus</a:t>
            </a:r>
            <a:endParaRPr lang="en-U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9595" y="2353469"/>
            <a:ext cx="3810000" cy="38100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" y="2353469"/>
            <a:ext cx="2857500" cy="3810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3445" y="2275057"/>
            <a:ext cx="2230755" cy="3966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2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Copernicus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/ Galileo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525" y="1690688"/>
            <a:ext cx="3952875" cy="4845932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933" y="1690688"/>
            <a:ext cx="4157929" cy="4845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748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Copernicus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/ Galileo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93180" y="2223611"/>
            <a:ext cx="5676900" cy="4351338"/>
          </a:xfrm>
        </p:spPr>
        <p:txBody>
          <a:bodyPr/>
          <a:lstStyle/>
          <a:p>
            <a:r>
              <a:rPr lang="en-US" i="1" dirty="0" smtClean="0"/>
              <a:t>We revolve around the sun! </a:t>
            </a:r>
            <a:r>
              <a:rPr lang="en-US" dirty="0" smtClean="0"/>
              <a:t>“Simplicity is a virtue”. This model is </a:t>
            </a:r>
            <a:r>
              <a:rPr lang="en-US" b="1" dirty="0" smtClean="0"/>
              <a:t>heliocentric</a:t>
            </a:r>
            <a:r>
              <a:rPr lang="en-US" dirty="0" smtClean="0"/>
              <a:t>.</a:t>
            </a:r>
          </a:p>
          <a:p>
            <a:r>
              <a:rPr lang="en-US" dirty="0" smtClean="0"/>
              <a:t>His model </a:t>
            </a:r>
            <a:r>
              <a:rPr lang="en-US" b="1" dirty="0" smtClean="0"/>
              <a:t>did</a:t>
            </a:r>
            <a:r>
              <a:rPr lang="en-US" dirty="0" smtClean="0"/>
              <a:t> use epicycles. The circular orbits were centered close to the sun, but not exactly on it.</a:t>
            </a:r>
          </a:p>
          <a:p>
            <a:r>
              <a:rPr lang="en-US" i="1" dirty="0" smtClean="0"/>
              <a:t>We revolve around the sun! </a:t>
            </a:r>
            <a:r>
              <a:rPr lang="en-US" dirty="0" smtClean="0"/>
              <a:t>His work was published after his death due to fear of retribution form the Catholic Church.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20" y="1534319"/>
            <a:ext cx="5220992" cy="5040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627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4423" y="2065020"/>
            <a:ext cx="7349927" cy="4175760"/>
          </a:xfrm>
        </p:spPr>
      </p:pic>
      <p:sp>
        <p:nvSpPr>
          <p:cNvPr id="5" name="Rectangle 4"/>
          <p:cNvSpPr/>
          <p:nvPr/>
        </p:nvSpPr>
        <p:spPr>
          <a:xfrm>
            <a:off x="7612380" y="2065020"/>
            <a:ext cx="3200400" cy="6285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Copernicus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/ Galileo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66700" y="2379282"/>
            <a:ext cx="4327723" cy="4415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Retrograde motion is now a consequence of the heliocentric model rather then an unexplained phoneme.</a:t>
            </a:r>
          </a:p>
          <a:p>
            <a:r>
              <a:rPr lang="en-US" dirty="0" smtClean="0"/>
              <a:t>Although used in secret by academics, the heliocentric model was not yet accepted generally.</a:t>
            </a:r>
          </a:p>
        </p:txBody>
      </p:sp>
    </p:spTree>
    <p:extLst>
      <p:ext uri="{BB962C8B-B14F-4D97-AF65-F5344CB8AC3E}">
        <p14:creationId xmlns:p14="http://schemas.microsoft.com/office/powerpoint/2010/main" val="1729302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Copernicus / </a:t>
            </a:r>
            <a:r>
              <a:rPr lang="en-U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Galileo</a:t>
            </a:r>
            <a:endParaRPr lang="en-U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402" y="1683068"/>
            <a:ext cx="4819584" cy="4819584"/>
          </a:xfrm>
          <a:prstGeom prst="rect">
            <a:avLst/>
          </a:prstGeom>
        </p:spPr>
      </p:pic>
      <p:pic>
        <p:nvPicPr>
          <p:cNvPr id="7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018" y="1690687"/>
            <a:ext cx="3931382" cy="4819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583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Copernicus / </a:t>
            </a:r>
            <a:r>
              <a:rPr lang="en-U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Galileo</a:t>
            </a:r>
            <a:endParaRPr lang="en-U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018" y="1690687"/>
            <a:ext cx="3931382" cy="4819585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" y="1690688"/>
            <a:ext cx="4632960" cy="4887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452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Kepler’s Laws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8055" y="1307087"/>
            <a:ext cx="3365890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Planet’s have elliptical      orbits. </a:t>
            </a:r>
            <a:r>
              <a:rPr lang="en-US" sz="22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circular.</a:t>
            </a:r>
          </a:p>
          <a:p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During equal time intervals a planet traces out equal area regardless of where it is in the orbit.</a:t>
            </a:r>
          </a:p>
          <a:p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For any planet, you can figure out how long the orbit takes if you know the distance from the sun (semimajor axis).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370" y="5710237"/>
            <a:ext cx="3457575" cy="301942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292962" y="5716402"/>
            <a:ext cx="790984" cy="314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3512" y="1510565"/>
            <a:ext cx="3379063" cy="4640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435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Kepler’s Laws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8055" y="1307087"/>
            <a:ext cx="3365890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Planet’s have elliptical      orbits. </a:t>
            </a:r>
            <a:r>
              <a:rPr lang="en-US" sz="22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circular.</a:t>
            </a:r>
          </a:p>
          <a:p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US" sz="2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During equal time intervals a planet traces out equal area regardless of where it is in the orbit.</a:t>
            </a:r>
          </a:p>
          <a:p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For any planet, you can figure out how long the orbit takes if you know the distance from the sun (semimajor axis).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370" y="5710237"/>
            <a:ext cx="3457575" cy="301942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292962" y="5716402"/>
            <a:ext cx="790984" cy="314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6" descr="01_13_Figur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38"/>
          <a:stretch>
            <a:fillRect/>
          </a:stretch>
        </p:blipFill>
        <p:spPr bwMode="auto">
          <a:xfrm>
            <a:off x="5135506" y="1759150"/>
            <a:ext cx="6286874" cy="4484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8057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3"/>
          <p:cNvGraphicFramePr>
            <a:graphicFrameLocks noChangeAspect="1"/>
          </p:cNvGraphicFramePr>
          <p:nvPr>
            <p:extLst/>
          </p:nvPr>
        </p:nvGraphicFramePr>
        <p:xfrm>
          <a:off x="838200" y="-1600994"/>
          <a:ext cx="3684588" cy="525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Equation" r:id="rId4" imgW="1447560" imgH="1993680" progId="Equation.DSMT4">
                  <p:embed/>
                </p:oleObj>
              </mc:Choice>
              <mc:Fallback>
                <p:oleObj name="Equation" r:id="rId4" imgW="1447560" imgH="19936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-1600994"/>
                        <a:ext cx="3684588" cy="525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125506" y="-209176"/>
            <a:ext cx="4673600" cy="24563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764" y="2216534"/>
            <a:ext cx="9147063" cy="3786884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Ellipse Terminology 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0005" y="1768945"/>
            <a:ext cx="3475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smtClean="0"/>
              <a:t>Perihelion and Aphelion distances</a:t>
            </a:r>
            <a:endParaRPr lang="en-US" b="1" u="sn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52435" y="3785071"/>
                <a:ext cx="2964329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000" b="0" i="1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 sz="3000" dirty="0" smtClean="0"/>
                  <a:t> is a value that represents the </a:t>
                </a:r>
                <a:r>
                  <a:rPr lang="en-US" sz="3000" b="1" dirty="0" smtClean="0"/>
                  <a:t>eccentricity</a:t>
                </a:r>
                <a:r>
                  <a:rPr lang="en-US" sz="3000" dirty="0" smtClean="0"/>
                  <a:t>. This describes how elliptical the orbit is.</a:t>
                </a:r>
                <a:endParaRPr lang="en-US" sz="30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435" y="3785071"/>
                <a:ext cx="2964329" cy="2862322"/>
              </a:xfrm>
              <a:prstGeom prst="rect">
                <a:avLst/>
              </a:prstGeom>
              <a:blipFill rotWithShape="0">
                <a:blip r:embed="rId7"/>
                <a:stretch>
                  <a:fillRect l="-4733" t="-2559" r="-5967" b="-59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1201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Gravity: Sir Isaac Newton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719" y="2510497"/>
            <a:ext cx="3381375" cy="158832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914" y="1690688"/>
            <a:ext cx="5475441" cy="453679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44282" y="4918635"/>
            <a:ext cx="41297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Find the Mass of both objects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Find the distance between the objects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G =</a:t>
            </a:r>
            <a:r>
              <a:rPr lang="en-US" dirty="0"/>
              <a:t>6.67384 × 10</a:t>
            </a:r>
            <a:r>
              <a:rPr lang="en-US" baseline="30000" dirty="0"/>
              <a:t>-11</a:t>
            </a:r>
            <a:r>
              <a:rPr lang="en-US" dirty="0"/>
              <a:t> m</a:t>
            </a:r>
            <a:r>
              <a:rPr lang="en-US" baseline="30000" dirty="0"/>
              <a:t>3</a:t>
            </a:r>
            <a:r>
              <a:rPr lang="en-US" dirty="0"/>
              <a:t> kg</a:t>
            </a:r>
            <a:r>
              <a:rPr lang="en-US" baseline="30000" dirty="0"/>
              <a:t>-1</a:t>
            </a:r>
            <a:r>
              <a:rPr lang="en-US" dirty="0"/>
              <a:t> s</a:t>
            </a:r>
            <a:r>
              <a:rPr lang="en-US" baseline="30000" dirty="0"/>
              <a:t>-2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232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705224" y="-161364"/>
            <a:ext cx="12968942" cy="72136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94" y="99299"/>
            <a:ext cx="11513519" cy="69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605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3406" y="-1294397"/>
            <a:ext cx="12585406" cy="11491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719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133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4053</TotalTime>
  <Words>745</Words>
  <Application>Microsoft Office PowerPoint</Application>
  <PresentationFormat>Widescreen</PresentationFormat>
  <Paragraphs>105</Paragraphs>
  <Slides>41</Slides>
  <Notes>20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7" baseType="lpstr">
      <vt:lpstr>Arial</vt:lpstr>
      <vt:lpstr>Calibri</vt:lpstr>
      <vt:lpstr>Calibri Light</vt:lpstr>
      <vt:lpstr>Cambria Math</vt:lpstr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Solar Day and Sidereal Day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Aristotle / Ptolemy / Aristarchus</vt:lpstr>
      <vt:lpstr>Aristotle / Ptolemy / Aristarchus</vt:lpstr>
      <vt:lpstr>Aristotle / Ptolemy / Aristarchus</vt:lpstr>
      <vt:lpstr>Copernicus / Galileo</vt:lpstr>
      <vt:lpstr>Copernicus / Galileo</vt:lpstr>
      <vt:lpstr>PowerPoint Presentation</vt:lpstr>
      <vt:lpstr>Copernicus / Galileo</vt:lpstr>
      <vt:lpstr>Copernicus / Galileo</vt:lpstr>
      <vt:lpstr>Kepler’s Laws</vt:lpstr>
      <vt:lpstr>Kepler’s Laws</vt:lpstr>
      <vt:lpstr>Ellipse Terminology </vt:lpstr>
      <vt:lpstr>Gravity: Sir Isaac Newton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Trevor Gamble</dc:creator>
  <cp:lastModifiedBy>Trevor Gamble</cp:lastModifiedBy>
  <cp:revision>12</cp:revision>
  <dcterms:created xsi:type="dcterms:W3CDTF">2016-01-23T05:40:27Z</dcterms:created>
  <dcterms:modified xsi:type="dcterms:W3CDTF">2016-01-26T01:13:52Z</dcterms:modified>
</cp:coreProperties>
</file>